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7"/>
  </p:notesMasterIdLst>
  <p:sldIdLst>
    <p:sldId id="259" r:id="rId2"/>
    <p:sldId id="585" r:id="rId3"/>
    <p:sldId id="582" r:id="rId4"/>
    <p:sldId id="581" r:id="rId5"/>
    <p:sldId id="263" r:id="rId6"/>
    <p:sldId id="264" r:id="rId7"/>
    <p:sldId id="265" r:id="rId8"/>
    <p:sldId id="272" r:id="rId9"/>
    <p:sldId id="584" r:id="rId10"/>
    <p:sldId id="583" r:id="rId11"/>
    <p:sldId id="586" r:id="rId12"/>
    <p:sldId id="274" r:id="rId13"/>
    <p:sldId id="276" r:id="rId14"/>
    <p:sldId id="275"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75"/>
    <p:restoredTop sz="77606" autoAdjust="0"/>
  </p:normalViewPr>
  <p:slideViewPr>
    <p:cSldViewPr snapToGrid="0">
      <p:cViewPr>
        <p:scale>
          <a:sx n="100" d="100"/>
          <a:sy n="100" d="100"/>
        </p:scale>
        <p:origin x="63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B648D5-B3E2-9242-95C4-9B1A8330BB11}" type="datetimeFigureOut">
              <a:rPr lang="en-US" smtClean="0"/>
              <a:t>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FBC484-8A63-A149-BE10-DBE5DA2C8DBE}" type="slidenum">
              <a:rPr lang="en-US" smtClean="0"/>
              <a:t>‹#›</a:t>
            </a:fld>
            <a:endParaRPr lang="en-US"/>
          </a:p>
        </p:txBody>
      </p:sp>
    </p:spTree>
    <p:extLst>
      <p:ext uri="{BB962C8B-B14F-4D97-AF65-F5344CB8AC3E}">
        <p14:creationId xmlns:p14="http://schemas.microsoft.com/office/powerpoint/2010/main" val="2343330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BC484-8A63-A149-BE10-DBE5DA2C8DBE}" type="slidenum">
              <a:rPr lang="en-US" smtClean="0"/>
              <a:t>0</a:t>
            </a:fld>
            <a:endParaRPr lang="en-US"/>
          </a:p>
        </p:txBody>
      </p:sp>
    </p:spTree>
    <p:extLst>
      <p:ext uri="{BB962C8B-B14F-4D97-AF65-F5344CB8AC3E}">
        <p14:creationId xmlns:p14="http://schemas.microsoft.com/office/powerpoint/2010/main" val="80702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13791-3097-6ACA-7444-A8E4B0F497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A5946-832E-BA0F-D3F8-0E8B1EF20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EBCA3-F248-C7F1-43EA-B85875277C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5C346-890E-57EE-0F3E-F9B607D6FCF1}"/>
              </a:ext>
            </a:extLst>
          </p:cNvPr>
          <p:cNvSpPr>
            <a:spLocks noGrp="1"/>
          </p:cNvSpPr>
          <p:nvPr>
            <p:ph type="sldNum" sz="quarter" idx="5"/>
          </p:nvPr>
        </p:nvSpPr>
        <p:spPr/>
        <p:txBody>
          <a:bodyPr/>
          <a:lstStyle/>
          <a:p>
            <a:fld id="{F1FBC484-8A63-A149-BE10-DBE5DA2C8DBE}" type="slidenum">
              <a:rPr lang="en-US" smtClean="0"/>
              <a:t>9</a:t>
            </a:fld>
            <a:endParaRPr lang="en-US"/>
          </a:p>
        </p:txBody>
      </p:sp>
    </p:spTree>
    <p:extLst>
      <p:ext uri="{BB962C8B-B14F-4D97-AF65-F5344CB8AC3E}">
        <p14:creationId xmlns:p14="http://schemas.microsoft.com/office/powerpoint/2010/main" val="128047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Visualize spline</a:t>
            </a:r>
          </a:p>
          <a:p>
            <a:endParaRPr lang="en-US" dirty="0"/>
          </a:p>
        </p:txBody>
      </p:sp>
      <p:sp>
        <p:nvSpPr>
          <p:cNvPr id="4" name="Slide Number Placeholder 3"/>
          <p:cNvSpPr>
            <a:spLocks noGrp="1"/>
          </p:cNvSpPr>
          <p:nvPr>
            <p:ph type="sldNum" sz="quarter" idx="5"/>
          </p:nvPr>
        </p:nvSpPr>
        <p:spPr/>
        <p:txBody>
          <a:bodyPr/>
          <a:lstStyle/>
          <a:p>
            <a:fld id="{F1FBC484-8A63-A149-BE10-DBE5DA2C8DBE}" type="slidenum">
              <a:rPr lang="en-US" smtClean="0"/>
              <a:t>10</a:t>
            </a:fld>
            <a:endParaRPr lang="en-US"/>
          </a:p>
        </p:txBody>
      </p:sp>
    </p:spTree>
    <p:extLst>
      <p:ext uri="{BB962C8B-B14F-4D97-AF65-F5344CB8AC3E}">
        <p14:creationId xmlns:p14="http://schemas.microsoft.com/office/powerpoint/2010/main" val="21636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BC484-8A63-A149-BE10-DBE5DA2C8DBE}" type="slidenum">
              <a:rPr lang="en-US" smtClean="0"/>
              <a:t>11</a:t>
            </a:fld>
            <a:endParaRPr lang="en-US"/>
          </a:p>
        </p:txBody>
      </p:sp>
    </p:spTree>
    <p:extLst>
      <p:ext uri="{BB962C8B-B14F-4D97-AF65-F5344CB8AC3E}">
        <p14:creationId xmlns:p14="http://schemas.microsoft.com/office/powerpoint/2010/main" val="2329511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BC484-8A63-A149-BE10-DBE5DA2C8DBE}" type="slidenum">
              <a:rPr lang="en-US" smtClean="0"/>
              <a:t>12</a:t>
            </a:fld>
            <a:endParaRPr lang="en-US"/>
          </a:p>
        </p:txBody>
      </p:sp>
    </p:spTree>
    <p:extLst>
      <p:ext uri="{BB962C8B-B14F-4D97-AF65-F5344CB8AC3E}">
        <p14:creationId xmlns:p14="http://schemas.microsoft.com/office/powerpoint/2010/main" val="959389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BC484-8A63-A149-BE10-DBE5DA2C8DBE}" type="slidenum">
              <a:rPr lang="en-US" smtClean="0"/>
              <a:t>14</a:t>
            </a:fld>
            <a:endParaRPr lang="en-US"/>
          </a:p>
        </p:txBody>
      </p:sp>
    </p:spTree>
    <p:extLst>
      <p:ext uri="{BB962C8B-B14F-4D97-AF65-F5344CB8AC3E}">
        <p14:creationId xmlns:p14="http://schemas.microsoft.com/office/powerpoint/2010/main" val="143092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31516"/>
                </a:solidFill>
                <a:effectLst/>
                <a:latin typeface="Rubik"/>
              </a:rPr>
              <a:t>Environmental Justice (EJ) is defined as the equal treatment and involvement of all people in environmental decision making.</a:t>
            </a:r>
            <a:r>
              <a:rPr lang="en-US" b="0" i="0" baseline="30000" dirty="0">
                <a:solidFill>
                  <a:srgbClr val="131516"/>
                </a:solidFill>
                <a:effectLst/>
                <a:latin typeface="Rubik"/>
              </a:rPr>
              <a:t>1</a:t>
            </a:r>
            <a:r>
              <a:rPr lang="en-US" b="0" i="0" dirty="0">
                <a:solidFill>
                  <a:srgbClr val="131516"/>
                </a:solidFill>
                <a:effectLst/>
                <a:latin typeface="Rubik"/>
              </a:rPr>
              <a:t> Inspired by the Civil Rights movement, EJ became widespread in the 1980s at the intersection of environmentalism and social justice.</a:t>
            </a:r>
            <a:r>
              <a:rPr lang="en-US" b="0" i="0" baseline="30000" dirty="0">
                <a:solidFill>
                  <a:srgbClr val="131516"/>
                </a:solidFill>
                <a:effectLst/>
                <a:latin typeface="Rubik"/>
              </a:rPr>
              <a:t>2</a:t>
            </a:r>
            <a:r>
              <a:rPr lang="en-US" b="0" i="0" dirty="0">
                <a:solidFill>
                  <a:srgbClr val="131516"/>
                </a:solidFill>
                <a:effectLst/>
                <a:latin typeface="Rubik"/>
              </a:rPr>
              <a:t> Environmental injustice is experienced through heightened exposure to pollution and corresponding health risks, limited access to adequate environmental services, and loss of land and resource rights.</a:t>
            </a:r>
            <a:r>
              <a:rPr lang="en-US" b="0" i="0" baseline="30000" dirty="0">
                <a:solidFill>
                  <a:srgbClr val="131516"/>
                </a:solidFill>
                <a:effectLst/>
                <a:latin typeface="Rubik"/>
              </a:rPr>
              <a:t>3</a:t>
            </a:r>
            <a:r>
              <a:rPr lang="en-US" b="0" i="0" dirty="0">
                <a:solidFill>
                  <a:srgbClr val="131516"/>
                </a:solidFill>
                <a:effectLst/>
                <a:latin typeface="Rubik"/>
              </a:rPr>
              <a:t> EJ and sustainability are interdependent and both necessary to create an equitable environment for all.</a:t>
            </a:r>
            <a:r>
              <a:rPr lang="en-US" b="0" i="0" baseline="30000" dirty="0">
                <a:solidFill>
                  <a:srgbClr val="131516"/>
                </a:solidFill>
                <a:effectLst/>
                <a:latin typeface="Rubik"/>
              </a:rPr>
              <a:t>4</a:t>
            </a:r>
            <a:endParaRPr lang="en-US" b="0" i="0" dirty="0">
              <a:solidFill>
                <a:srgbClr val="131516"/>
              </a:solidFill>
              <a:effectLst/>
              <a:latin typeface="Rubik"/>
            </a:endParaRPr>
          </a:p>
          <a:p>
            <a:br>
              <a:rPr lang="en-US" dirty="0"/>
            </a:br>
            <a:r>
              <a:rPr lang="en-US" dirty="0"/>
              <a:t>Even though it may seem obvious – e.g. pollution is bad for you -- we need to provide evidence to show that many aspects of the environment have a negative association on health to advocate for the health of marginalized communities because these communities are simply not covered by regulations. </a:t>
            </a:r>
          </a:p>
          <a:p>
            <a:endParaRPr lang="en-US" dirty="0"/>
          </a:p>
          <a:p>
            <a:r>
              <a:rPr lang="en-US" b="0" i="0" dirty="0">
                <a:solidFill>
                  <a:srgbClr val="000000"/>
                </a:solidFill>
                <a:effectLst/>
                <a:latin typeface="Open Sans" panose="020F0502020204030204" pitchFamily="34" charset="0"/>
              </a:rPr>
              <a:t>Simply put, poor communities and communities of color were exposed to more vulnerability than richer and whiter communities, and the reality and experience of such inequity spurred much environmental justice organizing. Environmental conditions were seen as yet another indicator, another symptom, of the larger reality of social and economic inequity many communities lived with every day. In this sense environmental justice is aimed at remedying existing and imminent injustice in the distribution of environmental costs, benefits, and conditions on the grounds that all are equal and have equal right</a:t>
            </a:r>
            <a:endParaRPr lang="en-US" dirty="0"/>
          </a:p>
        </p:txBody>
      </p:sp>
      <p:sp>
        <p:nvSpPr>
          <p:cNvPr id="4" name="Slide Number Placeholder 3"/>
          <p:cNvSpPr>
            <a:spLocks noGrp="1"/>
          </p:cNvSpPr>
          <p:nvPr>
            <p:ph type="sldNum" sz="quarter" idx="5"/>
          </p:nvPr>
        </p:nvSpPr>
        <p:spPr/>
        <p:txBody>
          <a:bodyPr/>
          <a:lstStyle/>
          <a:p>
            <a:fld id="{F1FBC484-8A63-A149-BE10-DBE5DA2C8DBE}" type="slidenum">
              <a:rPr lang="en-US" smtClean="0"/>
              <a:t>1</a:t>
            </a:fld>
            <a:endParaRPr lang="en-US"/>
          </a:p>
        </p:txBody>
      </p:sp>
    </p:spTree>
    <p:extLst>
      <p:ext uri="{BB962C8B-B14F-4D97-AF65-F5344CB8AC3E}">
        <p14:creationId xmlns:p14="http://schemas.microsoft.com/office/powerpoint/2010/main" val="3225569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1E602-29AC-2865-190B-0C588EC6BA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655BD6-D6D9-2FBD-4CBC-AB3DB7F54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B7FA53-A7C0-A129-727B-3F44CF0A878F}"/>
              </a:ext>
            </a:extLst>
          </p:cNvPr>
          <p:cNvSpPr>
            <a:spLocks noGrp="1"/>
          </p:cNvSpPr>
          <p:nvPr>
            <p:ph type="body" idx="1"/>
          </p:nvPr>
        </p:nvSpPr>
        <p:spPr/>
        <p:txBody>
          <a:bodyPr/>
          <a:lstStyle/>
          <a:p>
            <a:endParaRPr lang="en-US" sz="1800" dirty="0">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EC07DFC2-CB00-6F38-E4ED-AA6E9BD1F52B}"/>
              </a:ext>
            </a:extLst>
          </p:cNvPr>
          <p:cNvSpPr>
            <a:spLocks noGrp="1"/>
          </p:cNvSpPr>
          <p:nvPr>
            <p:ph type="sldNum" sz="quarter" idx="5"/>
          </p:nvPr>
        </p:nvSpPr>
        <p:spPr/>
        <p:txBody>
          <a:bodyPr/>
          <a:lstStyle/>
          <a:p>
            <a:fld id="{F1FBC484-8A63-A149-BE10-DBE5DA2C8DBE}" type="slidenum">
              <a:rPr lang="en-US" smtClean="0"/>
              <a:t>2</a:t>
            </a:fld>
            <a:endParaRPr lang="en-US"/>
          </a:p>
        </p:txBody>
      </p:sp>
    </p:spTree>
    <p:extLst>
      <p:ext uri="{BB962C8B-B14F-4D97-AF65-F5344CB8AC3E}">
        <p14:creationId xmlns:p14="http://schemas.microsoft.com/office/powerpoint/2010/main" val="3848765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Extremes in temperature have been documented to exacerbate disparities.. Increased ambient temperatures can influence mortality risk either indirectly through risk factors such as blood pressure. In particular, we see in this diagram here by Gronlund et al how health effects of heat influence disparities. I’ll give you a minute to look over this slide, but essentially we see that temperature, because it’s environmental, affects lives in many ways we don’t often think of.  </a:t>
            </a:r>
          </a:p>
          <a:p>
            <a:endParaRPr lang="en-US" sz="1800" dirty="0"/>
          </a:p>
          <a:p>
            <a:r>
              <a:rPr lang="en-US" sz="1800" dirty="0"/>
              <a:t>Other papers have shown that </a:t>
            </a:r>
            <a:r>
              <a:rPr lang="en-US" sz="1800" dirty="0">
                <a:solidFill>
                  <a:srgbClr val="000000"/>
                </a:solidFill>
                <a:effectLst/>
                <a:latin typeface="Arial" panose="020B0604020202020204" pitchFamily="34" charset="0"/>
                <a:ea typeface="Calibri" panose="020F0502020204030204" pitchFamily="34" charset="0"/>
              </a:rPr>
              <a:t>Black and African Americans are more likely to live in areas of highest projected increases in extreme temperature related deaths. Further, </a:t>
            </a:r>
            <a:r>
              <a:rPr lang="en-US" sz="1800" dirty="0">
                <a:effectLst/>
                <a:latin typeface="Arial" panose="020B0604020202020204" pitchFamily="34" charset="0"/>
                <a:ea typeface="Calibri" panose="020F0502020204030204" pitchFamily="34" charset="0"/>
              </a:rPr>
              <a:t>African American populations are also at higher risk for hypertension, diabetes, and cardiovascular diseases compared to white Americans, in part, due to this unequal and inequitable conditions in which people of color live.</a:t>
            </a:r>
            <a:endParaRPr lang="en-US" sz="1800" dirty="0">
              <a:effectLst/>
              <a:latin typeface="Arial" panose="020B0604020202020204" pitchFamily="34" charset="0"/>
            </a:endParaRPr>
          </a:p>
          <a:p>
            <a:endParaRPr lang="en-US" sz="18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F1FBC484-8A63-A149-BE10-DBE5DA2C8DBE}" type="slidenum">
              <a:rPr lang="en-US" smtClean="0"/>
              <a:t>3</a:t>
            </a:fld>
            <a:endParaRPr lang="en-US"/>
          </a:p>
        </p:txBody>
      </p:sp>
    </p:spTree>
    <p:extLst>
      <p:ext uri="{BB962C8B-B14F-4D97-AF65-F5344CB8AC3E}">
        <p14:creationId xmlns:p14="http://schemas.microsoft.com/office/powerpoint/2010/main" val="1977313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FBC484-8A63-A149-BE10-DBE5DA2C8DBE}" type="slidenum">
              <a:rPr lang="en-US" smtClean="0"/>
              <a:t>4</a:t>
            </a:fld>
            <a:endParaRPr lang="en-US"/>
          </a:p>
        </p:txBody>
      </p:sp>
    </p:spTree>
    <p:extLst>
      <p:ext uri="{BB962C8B-B14F-4D97-AF65-F5344CB8AC3E}">
        <p14:creationId xmlns:p14="http://schemas.microsoft.com/office/powerpoint/2010/main" val="2240673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outcome on the right </a:t>
            </a:r>
          </a:p>
        </p:txBody>
      </p:sp>
      <p:sp>
        <p:nvSpPr>
          <p:cNvPr id="4" name="Slide Number Placeholder 3"/>
          <p:cNvSpPr>
            <a:spLocks noGrp="1"/>
          </p:cNvSpPr>
          <p:nvPr>
            <p:ph type="sldNum" sz="quarter" idx="5"/>
          </p:nvPr>
        </p:nvSpPr>
        <p:spPr/>
        <p:txBody>
          <a:bodyPr/>
          <a:lstStyle/>
          <a:p>
            <a:fld id="{F1FBC484-8A63-A149-BE10-DBE5DA2C8DBE}" type="slidenum">
              <a:rPr lang="en-US" smtClean="0"/>
              <a:t>5</a:t>
            </a:fld>
            <a:endParaRPr lang="en-US"/>
          </a:p>
        </p:txBody>
      </p:sp>
    </p:spTree>
    <p:extLst>
      <p:ext uri="{BB962C8B-B14F-4D97-AF65-F5344CB8AC3E}">
        <p14:creationId xmlns:p14="http://schemas.microsoft.com/office/powerpoint/2010/main" val="1979322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control periods</a:t>
            </a:r>
          </a:p>
          <a:p>
            <a:r>
              <a:rPr lang="en-US" dirty="0"/>
              <a:t>Including Before and After case period</a:t>
            </a:r>
          </a:p>
          <a:p>
            <a:endParaRPr lang="en-US" dirty="0"/>
          </a:p>
          <a:p>
            <a:r>
              <a:rPr lang="en-US" dirty="0"/>
              <a:t>0-6 lag days</a:t>
            </a:r>
          </a:p>
          <a:p>
            <a:endParaRPr lang="en-US" dirty="0"/>
          </a:p>
        </p:txBody>
      </p:sp>
      <p:sp>
        <p:nvSpPr>
          <p:cNvPr id="4" name="Slide Number Placeholder 3"/>
          <p:cNvSpPr>
            <a:spLocks noGrp="1"/>
          </p:cNvSpPr>
          <p:nvPr>
            <p:ph type="sldNum" sz="quarter" idx="5"/>
          </p:nvPr>
        </p:nvSpPr>
        <p:spPr/>
        <p:txBody>
          <a:bodyPr/>
          <a:lstStyle/>
          <a:p>
            <a:fld id="{F1FBC484-8A63-A149-BE10-DBE5DA2C8DBE}" type="slidenum">
              <a:rPr lang="en-US" smtClean="0"/>
              <a:t>6</a:t>
            </a:fld>
            <a:endParaRPr lang="en-US"/>
          </a:p>
        </p:txBody>
      </p:sp>
    </p:spTree>
    <p:extLst>
      <p:ext uri="{BB962C8B-B14F-4D97-AF65-F5344CB8AC3E}">
        <p14:creationId xmlns:p14="http://schemas.microsoft.com/office/powerpoint/2010/main" val="424874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rates</a:t>
            </a:r>
          </a:p>
          <a:p>
            <a:endParaRPr lang="en-US" dirty="0"/>
          </a:p>
        </p:txBody>
      </p:sp>
      <p:sp>
        <p:nvSpPr>
          <p:cNvPr id="4" name="Slide Number Placeholder 3"/>
          <p:cNvSpPr>
            <a:spLocks noGrp="1"/>
          </p:cNvSpPr>
          <p:nvPr>
            <p:ph type="sldNum" sz="quarter" idx="5"/>
          </p:nvPr>
        </p:nvSpPr>
        <p:spPr/>
        <p:txBody>
          <a:bodyPr/>
          <a:lstStyle/>
          <a:p>
            <a:fld id="{F1FBC484-8A63-A149-BE10-DBE5DA2C8DBE}" type="slidenum">
              <a:rPr lang="en-US" smtClean="0"/>
              <a:t>7</a:t>
            </a:fld>
            <a:endParaRPr lang="en-US"/>
          </a:p>
        </p:txBody>
      </p:sp>
    </p:spTree>
    <p:extLst>
      <p:ext uri="{BB962C8B-B14F-4D97-AF65-F5344CB8AC3E}">
        <p14:creationId xmlns:p14="http://schemas.microsoft.com/office/powerpoint/2010/main" val="397951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33221-228A-A51A-65DB-C1DFD3ED7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064A4B-33CA-0B07-0A3A-BF1100206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CAA933-C126-2678-F7FE-327755C6A361}"/>
              </a:ext>
            </a:extLst>
          </p:cNvPr>
          <p:cNvSpPr>
            <a:spLocks noGrp="1"/>
          </p:cNvSpPr>
          <p:nvPr>
            <p:ph type="body" idx="1"/>
          </p:nvPr>
        </p:nvSpPr>
        <p:spPr/>
        <p:txBody>
          <a:bodyPr/>
          <a:lstStyle/>
          <a:p>
            <a:r>
              <a:rPr lang="en-US" dirty="0"/>
              <a:t>Use rates</a:t>
            </a:r>
          </a:p>
          <a:p>
            <a:endParaRPr lang="en-US" dirty="0"/>
          </a:p>
        </p:txBody>
      </p:sp>
      <p:sp>
        <p:nvSpPr>
          <p:cNvPr id="4" name="Slide Number Placeholder 3">
            <a:extLst>
              <a:ext uri="{FF2B5EF4-FFF2-40B4-BE49-F238E27FC236}">
                <a16:creationId xmlns:a16="http://schemas.microsoft.com/office/drawing/2014/main" id="{8C366E05-3F1A-9AF9-7FFE-B88C99801DC5}"/>
              </a:ext>
            </a:extLst>
          </p:cNvPr>
          <p:cNvSpPr>
            <a:spLocks noGrp="1"/>
          </p:cNvSpPr>
          <p:nvPr>
            <p:ph type="sldNum" sz="quarter" idx="5"/>
          </p:nvPr>
        </p:nvSpPr>
        <p:spPr/>
        <p:txBody>
          <a:bodyPr/>
          <a:lstStyle/>
          <a:p>
            <a:fld id="{F1FBC484-8A63-A149-BE10-DBE5DA2C8DBE}" type="slidenum">
              <a:rPr lang="en-US" smtClean="0"/>
              <a:t>8</a:t>
            </a:fld>
            <a:endParaRPr lang="en-US"/>
          </a:p>
        </p:txBody>
      </p:sp>
    </p:spTree>
    <p:extLst>
      <p:ext uri="{BB962C8B-B14F-4D97-AF65-F5344CB8AC3E}">
        <p14:creationId xmlns:p14="http://schemas.microsoft.com/office/powerpoint/2010/main" val="1984933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A055-78A4-A84F-2178-CBF9396593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ED97234-F226-B5F5-3D43-B567D9F905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DE7C1-EE5D-5844-4E48-0F26C9921C51}"/>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0C65D545-0458-209B-B29B-FAAFFEB79DD9}"/>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959D6A13-34B0-08DD-F1A5-00C142265FD2}"/>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1948239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6808-FCFC-F25A-4BA4-CD9749C28F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EDE058-9A95-ABD8-2CE0-034FC8EA87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757F57-385E-DBD8-EF2E-945D737B651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C22D019-FCA8-8240-D10F-5DF39C6A086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2EED80C-CBF8-8C96-ED78-5ECC6F1A4067}"/>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427276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EF46-F68D-D023-C5F3-0FD2E35DBA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AACDF5-6C00-DC0B-BF08-5CD10AF204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8F7B3F-684B-9A14-2CC6-B9C76CF2936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DAEEFE3-E51D-2FDB-3218-D06EF8683C8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C92A1F2-ECA7-C2DA-34D5-B6F7040429C9}"/>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3109814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94BF-3C82-ADAB-8324-B1D4A7F29B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B1996-E57E-7CDA-1678-ABA23C5F3C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05BD5F-7C18-E55C-D1FE-295F08C517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ED1131-D0E1-E961-B20F-B8154ABCDBE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A24C097B-902F-0F6F-BB76-5F208E0BA64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0795894-DA74-35F8-2FA4-8FBCD39C14C1}"/>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222156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A054-22A2-B30D-79C1-F7E691E964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C88BBA-BB14-DD5F-CA9C-E7391747A7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FC535F-0857-A12D-78BA-C5333A9B5F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D7506-D2D1-8CCA-80E0-64BC073A93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C2E239-5087-605F-070A-9A8AF371D6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3917D-4D82-8FA2-F03A-175F65BDC3AA}"/>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EE57209A-567A-FD74-81F4-21BBCF20252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9F70853-9B50-FC66-2956-808C970ED9F7}"/>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3650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FB38-54A4-815C-3DC0-F5A5D90308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365083-FA21-B4FD-5D3E-050C53551EA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77701313-79E4-6AA2-77D6-3AE1E06D2B1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137BE3C-08DC-C810-7454-0CD0ADA6A890}"/>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3624200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CF112E-2634-4847-A78B-56CD7847162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30FC7988-25F6-1662-75E6-A5FB7091FA7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C7C9C13-BA52-AED6-4DF0-FFC171731CFC}"/>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1636732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575C0-78CB-001B-EB63-BB79A62D4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17E95E-06E1-1851-C8F5-91937EBCEA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010391-FBA5-EFBC-395E-A7B70A5C76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46F2B2-AA22-61A5-84C4-5E45A45AF58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90BA65DE-2605-137B-6740-9C1DD53CB20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F97FCAE-CB5C-F4D2-9989-1EE75F2B9E82}"/>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412511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2CF90-1ABC-D19F-7F4B-2D17589FE5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DD926-EC92-AC98-7EBD-95091D1BAC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963EA19-EAB4-C2DC-30C1-36C72411AB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486F2-D774-B5BD-76CF-ECB79C69B44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6052DBB5-F0AE-3083-84FE-FA2B494414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883E24C-4E35-524B-F66C-DB865B48FCEA}"/>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3129806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3D0A9-FBF6-C691-7AFD-3294E4C212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9BE77F-EBAC-C779-9B0A-8319C042EA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0204B-50D3-808B-FA6C-DB76B1D8AE4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1A1785F-96C7-58D5-22A1-297AE019B94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FD4656-AD19-F102-2F56-C80DCA33458C}"/>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874898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00E470-AB67-87C3-39B8-76D0398D00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8BC33F-5F6E-BBC2-3946-F54C69CC4F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557090-9904-0FEE-AE2E-89E7E98019D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A6A76D05-9F2A-1534-37A0-CE33445743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0F32C9B-F0B2-E434-C9BC-ACA39F433A3C}"/>
              </a:ext>
            </a:extLst>
          </p:cNvPr>
          <p:cNvSpPr>
            <a:spLocks noGrp="1"/>
          </p:cNvSpPr>
          <p:nvPr>
            <p:ph type="sldNum" sz="quarter" idx="12"/>
          </p:nvPr>
        </p:nvSpPr>
        <p:spPr>
          <a:xfrm>
            <a:off x="8610600" y="6356350"/>
            <a:ext cx="2743200" cy="365125"/>
          </a:xfrm>
          <a:prstGeom prst="rect">
            <a:avLst/>
          </a:prstGeom>
        </p:spPr>
        <p:txBody>
          <a:bodyPr/>
          <a:lstStyle/>
          <a:p>
            <a:fld id="{4AA7400F-56EA-6948-A30B-AB27383B5A0B}" type="slidenum">
              <a:rPr lang="en-US" smtClean="0"/>
              <a:t>‹#›</a:t>
            </a:fld>
            <a:endParaRPr lang="en-US"/>
          </a:p>
        </p:txBody>
      </p:sp>
    </p:spTree>
    <p:extLst>
      <p:ext uri="{BB962C8B-B14F-4D97-AF65-F5344CB8AC3E}">
        <p14:creationId xmlns:p14="http://schemas.microsoft.com/office/powerpoint/2010/main" val="118376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F379-4AAD-E8CC-C370-FB34359BEACD}"/>
              </a:ext>
            </a:extLst>
          </p:cNvPr>
          <p:cNvSpPr>
            <a:spLocks noGrp="1"/>
          </p:cNvSpPr>
          <p:nvPr>
            <p:ph type="title"/>
          </p:nvPr>
        </p:nvSpPr>
        <p:spPr>
          <a:xfrm>
            <a:off x="475013" y="365126"/>
            <a:ext cx="11127179" cy="656152"/>
          </a:xfrm>
        </p:spPr>
        <p:txBody>
          <a:body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28602CD-EA1F-FDDC-082C-C1E4C7A53625}"/>
              </a:ext>
            </a:extLst>
          </p:cNvPr>
          <p:cNvCxnSpPr>
            <a:cxnSpLocks/>
          </p:cNvCxnSpPr>
          <p:nvPr userDrawn="1"/>
        </p:nvCxnSpPr>
        <p:spPr>
          <a:xfrm>
            <a:off x="0" y="6460434"/>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23" name="Slide Number Placeholder 5">
            <a:extLst>
              <a:ext uri="{FF2B5EF4-FFF2-40B4-BE49-F238E27FC236}">
                <a16:creationId xmlns:a16="http://schemas.microsoft.com/office/drawing/2014/main" id="{47ED8F7B-E81B-3541-EFA0-59581A2932E6}"/>
              </a:ext>
            </a:extLst>
          </p:cNvPr>
          <p:cNvSpPr>
            <a:spLocks noGrp="1"/>
          </p:cNvSpPr>
          <p:nvPr>
            <p:ph type="sldNum" sz="quarter" idx="12"/>
          </p:nvPr>
        </p:nvSpPr>
        <p:spPr>
          <a:xfrm>
            <a:off x="11353800" y="6475461"/>
            <a:ext cx="655488" cy="365125"/>
          </a:xfrm>
          <a:prstGeom prst="rect">
            <a:avLst/>
          </a:prstGeom>
        </p:spPr>
        <p:txBody>
          <a:bodyPr/>
          <a:lstStyle>
            <a:lvl1pPr>
              <a:defRPr sz="1400">
                <a:latin typeface="Figtree" pitchFamily="2" charset="0"/>
              </a:defRPr>
            </a:lvl1pPr>
          </a:lstStyle>
          <a:p>
            <a:fld id="{4AA7400F-56EA-6948-A30B-AB27383B5A0B}" type="slidenum">
              <a:rPr lang="en-US" smtClean="0"/>
              <a:pPr/>
              <a:t>‹#›</a:t>
            </a:fld>
            <a:endParaRPr lang="en-US" dirty="0"/>
          </a:p>
        </p:txBody>
      </p:sp>
      <p:cxnSp>
        <p:nvCxnSpPr>
          <p:cNvPr id="25" name="Straight Connector 24">
            <a:extLst>
              <a:ext uri="{FF2B5EF4-FFF2-40B4-BE49-F238E27FC236}">
                <a16:creationId xmlns:a16="http://schemas.microsoft.com/office/drawing/2014/main" id="{F056FE13-8CFC-D8A1-74EE-ED937B5B38D7}"/>
              </a:ext>
            </a:extLst>
          </p:cNvPr>
          <p:cNvCxnSpPr>
            <a:cxnSpLocks/>
          </p:cNvCxnSpPr>
          <p:nvPr userDrawn="1"/>
        </p:nvCxnSpPr>
        <p:spPr>
          <a:xfrm>
            <a:off x="0" y="1173935"/>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765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genda">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D1BB22-8DDE-524D-FA8E-EA9A792DC2D0}"/>
              </a:ext>
            </a:extLst>
          </p:cNvPr>
          <p:cNvSpPr/>
          <p:nvPr userDrawn="1"/>
        </p:nvSpPr>
        <p:spPr bwMode="auto">
          <a:xfrm>
            <a:off x="0" y="-6186"/>
            <a:ext cx="12192000" cy="1077093"/>
          </a:xfrm>
          <a:prstGeom prst="rect">
            <a:avLst/>
          </a:prstGeom>
          <a:solidFill>
            <a:schemeClr val="accent1"/>
          </a:solidFill>
          <a:ln>
            <a:noFill/>
          </a:ln>
          <a:effectLst/>
        </p:spPr>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a:spcAft>
                <a:spcPts val="600"/>
              </a:spcAft>
            </a:pPr>
            <a:endParaRPr lang="en-US" sz="1800">
              <a:solidFill>
                <a:schemeClr val="bg1"/>
              </a:solidFill>
            </a:endParaRPr>
          </a:p>
        </p:txBody>
      </p:sp>
      <p:sp>
        <p:nvSpPr>
          <p:cNvPr id="2" name="TextBox 1">
            <a:extLst>
              <a:ext uri="{FF2B5EF4-FFF2-40B4-BE49-F238E27FC236}">
                <a16:creationId xmlns:a16="http://schemas.microsoft.com/office/drawing/2014/main" id="{852D8A05-3CFD-0145-B20E-A39ADC58692B}"/>
              </a:ext>
            </a:extLst>
          </p:cNvPr>
          <p:cNvSpPr txBox="1"/>
          <p:nvPr userDrawn="1"/>
        </p:nvSpPr>
        <p:spPr>
          <a:xfrm>
            <a:off x="6897757" y="993913"/>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6" name="Slide Number Placeholder 5">
            <a:extLst>
              <a:ext uri="{FF2B5EF4-FFF2-40B4-BE49-F238E27FC236}">
                <a16:creationId xmlns:a16="http://schemas.microsoft.com/office/drawing/2014/main" id="{30212CC1-996B-E345-A007-C7C5B0E16E79}"/>
              </a:ext>
            </a:extLst>
          </p:cNvPr>
          <p:cNvSpPr>
            <a:spLocks noGrp="1"/>
          </p:cNvSpPr>
          <p:nvPr>
            <p:ph type="sldNum" sz="quarter" idx="12"/>
          </p:nvPr>
        </p:nvSpPr>
        <p:spPr/>
        <p:txBody>
          <a:bodyPr/>
          <a:lstStyle/>
          <a:p>
            <a:fld id="{63DCA5C9-2E11-4C67-86EB-AE1DE127DC64}" type="slidenum">
              <a:rPr lang="en-US" smtClean="0"/>
              <a:pPr/>
              <a:t>‹#›</a:t>
            </a:fld>
            <a:endParaRPr lang="en-US"/>
          </a:p>
        </p:txBody>
      </p:sp>
      <p:sp>
        <p:nvSpPr>
          <p:cNvPr id="7" name="TextBox 6">
            <a:extLst>
              <a:ext uri="{FF2B5EF4-FFF2-40B4-BE49-F238E27FC236}">
                <a16:creationId xmlns:a16="http://schemas.microsoft.com/office/drawing/2014/main" id="{4FBF1DF0-5259-B140-98C8-5A22FFC95A09}"/>
              </a:ext>
            </a:extLst>
          </p:cNvPr>
          <p:cNvSpPr txBox="1"/>
          <p:nvPr userDrawn="1"/>
        </p:nvSpPr>
        <p:spPr>
          <a:xfrm>
            <a:off x="6972300" y="2486025"/>
            <a:ext cx="0" cy="0"/>
          </a:xfrm>
          <a:prstGeom prst="rect">
            <a:avLst/>
          </a:prstGeom>
          <a:noFill/>
        </p:spPr>
        <p:txBody>
          <a:bodyPr wrap="none" lIns="0" tIns="182880" rIns="0" bIns="0" rtlCol="0">
            <a:normAutofit fontScale="25000" lnSpcReduction="20000"/>
          </a:bodyPr>
          <a:lstStyle/>
          <a:p>
            <a:pPr marL="0" indent="0" algn="l">
              <a:lnSpc>
                <a:spcPct val="100000"/>
              </a:lnSpc>
              <a:spcAft>
                <a:spcPts val="0"/>
              </a:spcAft>
            </a:pPr>
            <a:endParaRPr lang="en-US" sz="1600" b="0" i="0" dirty="0">
              <a:solidFill>
                <a:schemeClr val="tx1"/>
              </a:solidFill>
              <a:latin typeface="+mn-lt"/>
              <a:ea typeface="Verdana" panose="020B0604030504040204" pitchFamily="34" charset="0"/>
              <a:cs typeface="Verdana" panose="020B0604030504040204" pitchFamily="34" charset="0"/>
            </a:endParaRPr>
          </a:p>
        </p:txBody>
      </p:sp>
      <p:sp>
        <p:nvSpPr>
          <p:cNvPr id="10" name="Title 9">
            <a:extLst>
              <a:ext uri="{FF2B5EF4-FFF2-40B4-BE49-F238E27FC236}">
                <a16:creationId xmlns:a16="http://schemas.microsoft.com/office/drawing/2014/main" id="{1D989026-D407-2E48-BC47-EA2C3ADECD32}"/>
              </a:ext>
            </a:extLst>
          </p:cNvPr>
          <p:cNvSpPr>
            <a:spLocks noGrp="1"/>
          </p:cNvSpPr>
          <p:nvPr>
            <p:ph type="title" hasCustomPrompt="1"/>
          </p:nvPr>
        </p:nvSpPr>
        <p:spPr>
          <a:xfrm>
            <a:off x="461962" y="317910"/>
            <a:ext cx="11268074" cy="752997"/>
          </a:xfrm>
        </p:spPr>
        <p:txBody>
          <a:bodyPr/>
          <a:lstStyle>
            <a:lvl1pPr>
              <a:lnSpc>
                <a:spcPct val="100000"/>
              </a:lnSpc>
              <a:defRPr>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Agenda page headline here</a:t>
            </a:r>
          </a:p>
        </p:txBody>
      </p:sp>
      <p:sp>
        <p:nvSpPr>
          <p:cNvPr id="11" name="Text Placeholder 7">
            <a:extLst>
              <a:ext uri="{FF2B5EF4-FFF2-40B4-BE49-F238E27FC236}">
                <a16:creationId xmlns:a16="http://schemas.microsoft.com/office/drawing/2014/main" id="{8E7CF021-F4B6-BF4D-AD8E-E02B8EDE1298}"/>
              </a:ext>
            </a:extLst>
          </p:cNvPr>
          <p:cNvSpPr>
            <a:spLocks noGrp="1"/>
          </p:cNvSpPr>
          <p:nvPr>
            <p:ph type="body" sz="quarter" idx="13"/>
          </p:nvPr>
        </p:nvSpPr>
        <p:spPr>
          <a:xfrm>
            <a:off x="461963" y="1687513"/>
            <a:ext cx="11268075" cy="4370387"/>
          </a:xfrm>
        </p:spPr>
        <p:txBody>
          <a:bodyPr/>
          <a:lstStyle>
            <a:lvl1pPr>
              <a:spcAft>
                <a:spcPts val="800"/>
              </a:spcAft>
              <a:defRPr sz="2200" b="1">
                <a:solidFill>
                  <a:schemeClr val="accent3"/>
                </a:solidFill>
                <a:latin typeface="Helvetica" pitchFamily="2" charset="0"/>
              </a:defRPr>
            </a:lvl1pPr>
            <a:lvl2pPr marL="228600" indent="-228600">
              <a:spcAft>
                <a:spcPts val="800"/>
              </a:spcAft>
              <a:buFont typeface="Arial" panose="020B0604020202020204" pitchFamily="34" charset="0"/>
              <a:buChar char="•"/>
              <a:defRPr sz="1600" b="0">
                <a:solidFill>
                  <a:schemeClr val="tx1"/>
                </a:solidFill>
                <a:latin typeface="Helvetica" pitchFamily="2" charset="0"/>
              </a:defRPr>
            </a:lvl2pPr>
            <a:lvl3pPr marL="457200" indent="-228600">
              <a:spcAft>
                <a:spcPts val="800"/>
              </a:spcAft>
              <a:buFont typeface="System Font Regular"/>
              <a:buChar char="–"/>
              <a:defRPr>
                <a:latin typeface="Helvetica" pitchFamily="2" charset="0"/>
              </a:defRPr>
            </a:lvl3pPr>
            <a:lvl4pPr marL="228600" indent="-228600">
              <a:spcAft>
                <a:spcPts val="800"/>
              </a:spcAft>
              <a:buFont typeface="Arial" panose="020B0604020202020204" pitchFamily="34" charset="0"/>
              <a:buChar char="•"/>
              <a:defRPr>
                <a:latin typeface="Helvetica" pitchFamily="2" charset="0"/>
              </a:defRPr>
            </a:lvl4pPr>
            <a:lvl5pPr marL="457200" indent="-228600">
              <a:spcAft>
                <a:spcPts val="800"/>
              </a:spcAft>
              <a:buFont typeface="System Font Regular"/>
              <a:buChar char="–"/>
              <a:defRPr sz="1600">
                <a:latin typeface="Helvetica" pitchFamily="2" charset="0"/>
              </a:defRPr>
            </a:lvl5pPr>
            <a:lvl6pPr>
              <a:spcAft>
                <a:spcPts val="800"/>
              </a:spcAft>
              <a:defRPr/>
            </a:lvl6pPr>
            <a:lvl7pPr>
              <a:spcAft>
                <a:spcPts val="800"/>
              </a:spcAft>
              <a:defRPr/>
            </a:lvl7pPr>
            <a:lvl8pPr>
              <a:spcAft>
                <a:spcPts val="800"/>
              </a:spcAft>
              <a:defRPr/>
            </a:lvl8pPr>
            <a:lvl9pPr>
              <a:spcAft>
                <a:spcPts val="8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A0DF281D-BBB5-552A-1A92-C8E5D72DC6D0}"/>
              </a:ext>
            </a:extLst>
          </p:cNvPr>
          <p:cNvSpPr txBox="1"/>
          <p:nvPr userDrawn="1"/>
        </p:nvSpPr>
        <p:spPr>
          <a:xfrm>
            <a:off x="2872154" y="1008185"/>
            <a:ext cx="0" cy="0"/>
          </a:xfrm>
          <a:prstGeom prst="rect">
            <a:avLst/>
          </a:prstGeom>
          <a:noFill/>
        </p:spPr>
        <p:txBody>
          <a:bodyPr wrap="none" lIns="0" tIns="0" rIns="0" bIns="0" rtlCol="0">
            <a:normAutofit fontScale="25000" lnSpcReduction="20000"/>
          </a:bodyPr>
          <a:lstStyle/>
          <a:p>
            <a:pPr marL="0" indent="0" algn="l">
              <a:lnSpc>
                <a:spcPct val="100000"/>
              </a:lnSpc>
              <a:spcAft>
                <a:spcPts val="0"/>
              </a:spcAft>
              <a:buFontTx/>
              <a:buNone/>
              <a:tabLst/>
            </a:pPr>
            <a:endParaRPr lang="en-US" sz="1600" b="0" i="0">
              <a:solidFill>
                <a:schemeClr val="tx1"/>
              </a:solidFill>
              <a:latin typeface="+mn-lt"/>
              <a:ea typeface="Verdana" panose="020B0604030504040204" pitchFamily="34" charset="0"/>
              <a:cs typeface="Verdana" panose="020B0604030504040204" pitchFamily="34" charset="0"/>
            </a:endParaRPr>
          </a:p>
        </p:txBody>
      </p:sp>
      <p:pic>
        <p:nvPicPr>
          <p:cNvPr id="5" name="Picture 4">
            <a:extLst>
              <a:ext uri="{FF2B5EF4-FFF2-40B4-BE49-F238E27FC236}">
                <a16:creationId xmlns:a16="http://schemas.microsoft.com/office/drawing/2014/main" id="{1D2A21A8-6659-AE08-DF1A-D9A9BC8894B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1962" y="6337889"/>
            <a:ext cx="1673964" cy="210669"/>
          </a:xfrm>
          <a:prstGeom prst="rect">
            <a:avLst/>
          </a:prstGeom>
        </p:spPr>
      </p:pic>
    </p:spTree>
    <p:extLst>
      <p:ext uri="{BB962C8B-B14F-4D97-AF65-F5344CB8AC3E}">
        <p14:creationId xmlns:p14="http://schemas.microsoft.com/office/powerpoint/2010/main" val="51287672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Backgroun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F056FE13-8CFC-D8A1-74EE-ED937B5B38D7}"/>
              </a:ext>
            </a:extLst>
          </p:cNvPr>
          <p:cNvCxnSpPr>
            <a:cxnSpLocks/>
          </p:cNvCxnSpPr>
          <p:nvPr userDrawn="1"/>
        </p:nvCxnSpPr>
        <p:spPr>
          <a:xfrm>
            <a:off x="0" y="1173935"/>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4A87DB0B-4848-ED66-CB95-D0B98257FE30}"/>
              </a:ext>
            </a:extLst>
          </p:cNvPr>
          <p:cNvSpPr>
            <a:spLocks noGrp="1"/>
          </p:cNvSpPr>
          <p:nvPr>
            <p:ph type="title"/>
          </p:nvPr>
        </p:nvSpPr>
        <p:spPr>
          <a:xfrm>
            <a:off x="475013" y="365126"/>
            <a:ext cx="11127179" cy="656152"/>
          </a:xfrm>
        </p:spPr>
        <p:txBody>
          <a:bodyPr/>
          <a:lstStyle/>
          <a:p>
            <a:r>
              <a:rPr lang="en-US"/>
              <a:t>Click to edit Master title style</a:t>
            </a:r>
            <a:endParaRPr lang="en-US" dirty="0"/>
          </a:p>
        </p:txBody>
      </p:sp>
      <p:sp>
        <p:nvSpPr>
          <p:cNvPr id="29" name="TextBox 28">
            <a:extLst>
              <a:ext uri="{FF2B5EF4-FFF2-40B4-BE49-F238E27FC236}">
                <a16:creationId xmlns:a16="http://schemas.microsoft.com/office/drawing/2014/main" id="{A7EBCCD1-D719-50A6-8E8C-E04D37383D38}"/>
              </a:ext>
            </a:extLst>
          </p:cNvPr>
          <p:cNvSpPr txBox="1"/>
          <p:nvPr userDrawn="1"/>
        </p:nvSpPr>
        <p:spPr>
          <a:xfrm>
            <a:off x="2681056" y="6492875"/>
            <a:ext cx="8758646" cy="276999"/>
          </a:xfrm>
          <a:prstGeom prst="rect">
            <a:avLst/>
          </a:prstGeom>
          <a:noFill/>
        </p:spPr>
        <p:txBody>
          <a:bodyPr wrap="square" rtlCol="0">
            <a:spAutoFit/>
          </a:bodyPr>
          <a:lstStyle/>
          <a:p>
            <a:r>
              <a:rPr lang="en-US" sz="1200" dirty="0">
                <a:solidFill>
                  <a:schemeClr val="tx1"/>
                </a:solidFill>
                <a:latin typeface="Figtree" pitchFamily="2" charset="0"/>
              </a:rPr>
              <a:t>Background</a:t>
            </a:r>
            <a:r>
              <a:rPr lang="en-US" sz="1200" dirty="0">
                <a:latin typeface="Figtree" pitchFamily="2" charset="0"/>
              </a:rPr>
              <a:t>        </a:t>
            </a:r>
            <a:r>
              <a:rPr lang="en-US" sz="1200" dirty="0">
                <a:solidFill>
                  <a:schemeClr val="bg2">
                    <a:lumMod val="75000"/>
                  </a:schemeClr>
                </a:solidFill>
                <a:latin typeface="Figtree" pitchFamily="2" charset="0"/>
              </a:rPr>
              <a:t>Objectives</a:t>
            </a:r>
            <a:r>
              <a:rPr lang="en-US" sz="1200" dirty="0">
                <a:latin typeface="Figtree" pitchFamily="2" charset="0"/>
              </a:rPr>
              <a:t>        </a:t>
            </a:r>
            <a:r>
              <a:rPr lang="en-US" sz="1200" dirty="0">
                <a:solidFill>
                  <a:schemeClr val="bg2">
                    <a:lumMod val="75000"/>
                  </a:schemeClr>
                </a:solidFill>
                <a:latin typeface="Figtree" pitchFamily="2" charset="0"/>
              </a:rPr>
              <a:t>Methods      Results      Discussion       Limitations      Conclusion</a:t>
            </a:r>
          </a:p>
        </p:txBody>
      </p:sp>
      <p:sp>
        <p:nvSpPr>
          <p:cNvPr id="30" name="Oval 29">
            <a:extLst>
              <a:ext uri="{FF2B5EF4-FFF2-40B4-BE49-F238E27FC236}">
                <a16:creationId xmlns:a16="http://schemas.microsoft.com/office/drawing/2014/main" id="{F2A157E8-7911-8602-9624-4C9764D8A23D}"/>
              </a:ext>
            </a:extLst>
          </p:cNvPr>
          <p:cNvSpPr/>
          <p:nvPr userDrawn="1"/>
        </p:nvSpPr>
        <p:spPr>
          <a:xfrm>
            <a:off x="370360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3A1CD84-8672-458C-CBEF-0A54080CF678}"/>
              </a:ext>
            </a:extLst>
          </p:cNvPr>
          <p:cNvSpPr/>
          <p:nvPr userDrawn="1"/>
        </p:nvSpPr>
        <p:spPr>
          <a:xfrm>
            <a:off x="4753420"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991553C-11B5-07EE-334F-2152AD698D06}"/>
              </a:ext>
            </a:extLst>
          </p:cNvPr>
          <p:cNvSpPr/>
          <p:nvPr userDrawn="1"/>
        </p:nvSpPr>
        <p:spPr>
          <a:xfrm>
            <a:off x="5632461"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E134F6E-ECD1-8DFD-1A86-8A282253DBBC}"/>
              </a:ext>
            </a:extLst>
          </p:cNvPr>
          <p:cNvSpPr/>
          <p:nvPr userDrawn="1"/>
        </p:nvSpPr>
        <p:spPr>
          <a:xfrm>
            <a:off x="636163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lide Number Placeholder 5">
            <a:extLst>
              <a:ext uri="{FF2B5EF4-FFF2-40B4-BE49-F238E27FC236}">
                <a16:creationId xmlns:a16="http://schemas.microsoft.com/office/drawing/2014/main" id="{84C31A79-4E92-A0BC-0382-2A8ECA6223EB}"/>
              </a:ext>
            </a:extLst>
          </p:cNvPr>
          <p:cNvSpPr>
            <a:spLocks noGrp="1"/>
          </p:cNvSpPr>
          <p:nvPr>
            <p:ph type="sldNum" sz="quarter" idx="12"/>
          </p:nvPr>
        </p:nvSpPr>
        <p:spPr>
          <a:xfrm>
            <a:off x="11353800" y="6475461"/>
            <a:ext cx="655488" cy="365125"/>
          </a:xfrm>
          <a:prstGeom prst="rect">
            <a:avLst/>
          </a:prstGeom>
        </p:spPr>
        <p:txBody>
          <a:bodyPr/>
          <a:lstStyle>
            <a:lvl1pPr>
              <a:defRPr sz="1400">
                <a:latin typeface="Figtree" pitchFamily="2" charset="0"/>
              </a:defRPr>
            </a:lvl1pPr>
          </a:lstStyle>
          <a:p>
            <a:fld id="{4AA7400F-56EA-6948-A30B-AB27383B5A0B}" type="slidenum">
              <a:rPr lang="en-US" smtClean="0"/>
              <a:pPr/>
              <a:t>‹#›</a:t>
            </a:fld>
            <a:endParaRPr lang="en-US" dirty="0"/>
          </a:p>
        </p:txBody>
      </p:sp>
      <p:cxnSp>
        <p:nvCxnSpPr>
          <p:cNvPr id="35" name="Straight Connector 34">
            <a:extLst>
              <a:ext uri="{FF2B5EF4-FFF2-40B4-BE49-F238E27FC236}">
                <a16:creationId xmlns:a16="http://schemas.microsoft.com/office/drawing/2014/main" id="{32B3EC80-9579-B6D4-BF88-A2093409C16B}"/>
              </a:ext>
            </a:extLst>
          </p:cNvPr>
          <p:cNvCxnSpPr>
            <a:cxnSpLocks/>
          </p:cNvCxnSpPr>
          <p:nvPr userDrawn="1"/>
        </p:nvCxnSpPr>
        <p:spPr>
          <a:xfrm>
            <a:off x="0" y="6460434"/>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FF175A08-3771-527B-2EBF-F6695451C811}"/>
              </a:ext>
            </a:extLst>
          </p:cNvPr>
          <p:cNvSpPr/>
          <p:nvPr userDrawn="1"/>
        </p:nvSpPr>
        <p:spPr>
          <a:xfrm>
            <a:off x="7329494"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4DF09D1-43C2-EF73-7372-B4715634A76E}"/>
              </a:ext>
            </a:extLst>
          </p:cNvPr>
          <p:cNvSpPr/>
          <p:nvPr userDrawn="1"/>
        </p:nvSpPr>
        <p:spPr>
          <a:xfrm>
            <a:off x="8317763"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23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_Objectiv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5BCE50-18B6-3FC3-71C0-37533F22E0A9}"/>
              </a:ext>
            </a:extLst>
          </p:cNvPr>
          <p:cNvSpPr txBox="1"/>
          <p:nvPr userDrawn="1"/>
        </p:nvSpPr>
        <p:spPr>
          <a:xfrm>
            <a:off x="2681056" y="6492875"/>
            <a:ext cx="8758646" cy="276999"/>
          </a:xfrm>
          <a:prstGeom prst="rect">
            <a:avLst/>
          </a:prstGeom>
          <a:noFill/>
        </p:spPr>
        <p:txBody>
          <a:bodyPr wrap="square" rtlCol="0">
            <a:spAutoFit/>
          </a:bodyPr>
          <a:lstStyle/>
          <a:p>
            <a:r>
              <a:rPr lang="en-US" sz="1200" dirty="0">
                <a:solidFill>
                  <a:schemeClr val="bg2">
                    <a:lumMod val="75000"/>
                  </a:schemeClr>
                </a:solidFill>
                <a:latin typeface="Figtree" pitchFamily="2" charset="0"/>
              </a:rPr>
              <a:t>Background</a:t>
            </a:r>
            <a:r>
              <a:rPr lang="en-US" sz="1200" dirty="0">
                <a:latin typeface="Figtree" pitchFamily="2" charset="0"/>
              </a:rPr>
              <a:t>        Objectives        </a:t>
            </a:r>
            <a:r>
              <a:rPr lang="en-US" sz="1200" dirty="0">
                <a:solidFill>
                  <a:schemeClr val="bg2">
                    <a:lumMod val="75000"/>
                  </a:schemeClr>
                </a:solidFill>
                <a:latin typeface="Figtree" pitchFamily="2" charset="0"/>
              </a:rPr>
              <a:t>Methods      Results      Discussion       Limitations      Conclusion</a:t>
            </a:r>
          </a:p>
        </p:txBody>
      </p:sp>
      <p:sp>
        <p:nvSpPr>
          <p:cNvPr id="4" name="Oval 3">
            <a:extLst>
              <a:ext uri="{FF2B5EF4-FFF2-40B4-BE49-F238E27FC236}">
                <a16:creationId xmlns:a16="http://schemas.microsoft.com/office/drawing/2014/main" id="{0BA17BB7-E267-D29D-F0B9-334B70A60086}"/>
              </a:ext>
            </a:extLst>
          </p:cNvPr>
          <p:cNvSpPr/>
          <p:nvPr userDrawn="1"/>
        </p:nvSpPr>
        <p:spPr>
          <a:xfrm>
            <a:off x="370360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7FAD189-4FD4-09F0-A21C-E95F3E6D04E9}"/>
              </a:ext>
            </a:extLst>
          </p:cNvPr>
          <p:cNvSpPr/>
          <p:nvPr userDrawn="1"/>
        </p:nvSpPr>
        <p:spPr>
          <a:xfrm>
            <a:off x="4753420"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8BE3B61-7884-D0AE-7DCC-C459F39BF383}"/>
              </a:ext>
            </a:extLst>
          </p:cNvPr>
          <p:cNvSpPr/>
          <p:nvPr userDrawn="1"/>
        </p:nvSpPr>
        <p:spPr>
          <a:xfrm>
            <a:off x="5632461"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89F4152-5C5D-C774-ABB7-0BD0D7D8686B}"/>
              </a:ext>
            </a:extLst>
          </p:cNvPr>
          <p:cNvSpPr/>
          <p:nvPr userDrawn="1"/>
        </p:nvSpPr>
        <p:spPr>
          <a:xfrm>
            <a:off x="636163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378F45BB-FA11-BE3A-3E53-1745A5A042A3}"/>
              </a:ext>
            </a:extLst>
          </p:cNvPr>
          <p:cNvSpPr>
            <a:spLocks noGrp="1"/>
          </p:cNvSpPr>
          <p:nvPr>
            <p:ph type="sldNum" sz="quarter" idx="12"/>
          </p:nvPr>
        </p:nvSpPr>
        <p:spPr>
          <a:xfrm>
            <a:off x="11353800" y="6475461"/>
            <a:ext cx="655488" cy="365125"/>
          </a:xfrm>
          <a:prstGeom prst="rect">
            <a:avLst/>
          </a:prstGeom>
        </p:spPr>
        <p:txBody>
          <a:bodyPr/>
          <a:lstStyle>
            <a:lvl1pPr>
              <a:defRPr sz="1400">
                <a:latin typeface="Figtree" pitchFamily="2" charset="0"/>
              </a:defRPr>
            </a:lvl1pPr>
          </a:lstStyle>
          <a:p>
            <a:fld id="{4AA7400F-56EA-6948-A30B-AB27383B5A0B}" type="slidenum">
              <a:rPr lang="en-US" smtClean="0"/>
              <a:pPr/>
              <a:t>‹#›</a:t>
            </a:fld>
            <a:endParaRPr lang="en-US" dirty="0"/>
          </a:p>
        </p:txBody>
      </p:sp>
      <p:cxnSp>
        <p:nvCxnSpPr>
          <p:cNvPr id="10" name="Straight Connector 9">
            <a:extLst>
              <a:ext uri="{FF2B5EF4-FFF2-40B4-BE49-F238E27FC236}">
                <a16:creationId xmlns:a16="http://schemas.microsoft.com/office/drawing/2014/main" id="{A1624ADA-9C79-BEFE-DCD2-3D9A7D73C8F2}"/>
              </a:ext>
            </a:extLst>
          </p:cNvPr>
          <p:cNvCxnSpPr>
            <a:cxnSpLocks/>
          </p:cNvCxnSpPr>
          <p:nvPr userDrawn="1"/>
        </p:nvCxnSpPr>
        <p:spPr>
          <a:xfrm>
            <a:off x="0" y="6460434"/>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A76DC73-467F-34CD-33EE-1DFA513A965D}"/>
              </a:ext>
            </a:extLst>
          </p:cNvPr>
          <p:cNvSpPr/>
          <p:nvPr userDrawn="1"/>
        </p:nvSpPr>
        <p:spPr>
          <a:xfrm>
            <a:off x="7329494"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571A202-32E7-3405-8A6A-5CDDBE10AF00}"/>
              </a:ext>
            </a:extLst>
          </p:cNvPr>
          <p:cNvSpPr/>
          <p:nvPr userDrawn="1"/>
        </p:nvSpPr>
        <p:spPr>
          <a:xfrm>
            <a:off x="8317763"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59F5B3C-D39E-653A-DF64-B06C2392F3E7}"/>
              </a:ext>
            </a:extLst>
          </p:cNvPr>
          <p:cNvCxnSpPr>
            <a:cxnSpLocks/>
          </p:cNvCxnSpPr>
          <p:nvPr userDrawn="1"/>
        </p:nvCxnSpPr>
        <p:spPr>
          <a:xfrm>
            <a:off x="0" y="1173935"/>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6ED5B41-0FAB-B509-C887-DC4094D28BA4}"/>
              </a:ext>
            </a:extLst>
          </p:cNvPr>
          <p:cNvSpPr>
            <a:spLocks noGrp="1"/>
          </p:cNvSpPr>
          <p:nvPr>
            <p:ph type="title"/>
          </p:nvPr>
        </p:nvSpPr>
        <p:spPr>
          <a:xfrm>
            <a:off x="475013" y="365126"/>
            <a:ext cx="11127179" cy="656152"/>
          </a:xfrm>
        </p:spPr>
        <p:txBody>
          <a:bodyPr/>
          <a:lstStyle/>
          <a:p>
            <a:r>
              <a:rPr lang="en-US"/>
              <a:t>Click to edit Master title style</a:t>
            </a:r>
            <a:endParaRPr lang="en-US" dirty="0"/>
          </a:p>
        </p:txBody>
      </p:sp>
    </p:spTree>
    <p:extLst>
      <p:ext uri="{BB962C8B-B14F-4D97-AF65-F5344CB8AC3E}">
        <p14:creationId xmlns:p14="http://schemas.microsoft.com/office/powerpoint/2010/main" val="1934105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Methods">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6C6FDA4-CAB5-9FC2-56D4-CF6F5D0F34F2}"/>
              </a:ext>
            </a:extLst>
          </p:cNvPr>
          <p:cNvCxnSpPr>
            <a:cxnSpLocks/>
          </p:cNvCxnSpPr>
          <p:nvPr userDrawn="1"/>
        </p:nvCxnSpPr>
        <p:spPr>
          <a:xfrm>
            <a:off x="0" y="1173935"/>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39101DB-D3D3-3E7B-F94E-4EFD5BF809D4}"/>
              </a:ext>
            </a:extLst>
          </p:cNvPr>
          <p:cNvSpPr>
            <a:spLocks noGrp="1"/>
          </p:cNvSpPr>
          <p:nvPr>
            <p:ph type="title"/>
          </p:nvPr>
        </p:nvSpPr>
        <p:spPr>
          <a:xfrm>
            <a:off x="475013" y="365126"/>
            <a:ext cx="11127179" cy="656152"/>
          </a:xfrm>
        </p:spPr>
        <p:txBody>
          <a:bodyPr/>
          <a:lstStyle/>
          <a:p>
            <a:r>
              <a:rPr lang="en-US"/>
              <a:t>Click to edit Master title style</a:t>
            </a:r>
            <a:endParaRPr lang="en-US" dirty="0"/>
          </a:p>
        </p:txBody>
      </p:sp>
      <p:sp>
        <p:nvSpPr>
          <p:cNvPr id="7" name="TextBox 6">
            <a:extLst>
              <a:ext uri="{FF2B5EF4-FFF2-40B4-BE49-F238E27FC236}">
                <a16:creationId xmlns:a16="http://schemas.microsoft.com/office/drawing/2014/main" id="{45F69D55-1785-1F69-A854-8B6C89866B17}"/>
              </a:ext>
            </a:extLst>
          </p:cNvPr>
          <p:cNvSpPr txBox="1"/>
          <p:nvPr userDrawn="1"/>
        </p:nvSpPr>
        <p:spPr>
          <a:xfrm>
            <a:off x="2681056" y="6492875"/>
            <a:ext cx="8758646" cy="276999"/>
          </a:xfrm>
          <a:prstGeom prst="rect">
            <a:avLst/>
          </a:prstGeom>
          <a:noFill/>
        </p:spPr>
        <p:txBody>
          <a:bodyPr wrap="square" rtlCol="0">
            <a:spAutoFit/>
          </a:bodyPr>
          <a:lstStyle/>
          <a:p>
            <a:r>
              <a:rPr lang="en-US" sz="1200" dirty="0">
                <a:solidFill>
                  <a:schemeClr val="bg2">
                    <a:lumMod val="75000"/>
                  </a:schemeClr>
                </a:solidFill>
                <a:latin typeface="Figtree" pitchFamily="2" charset="0"/>
              </a:rPr>
              <a:t>Background</a:t>
            </a:r>
            <a:r>
              <a:rPr lang="en-US" sz="1200" dirty="0">
                <a:latin typeface="Figtree" pitchFamily="2" charset="0"/>
              </a:rPr>
              <a:t>        </a:t>
            </a:r>
            <a:r>
              <a:rPr lang="en-US" sz="1200" dirty="0">
                <a:solidFill>
                  <a:schemeClr val="bg2">
                    <a:lumMod val="75000"/>
                  </a:schemeClr>
                </a:solidFill>
                <a:latin typeface="Figtree" pitchFamily="2" charset="0"/>
              </a:rPr>
              <a:t>Objectives</a:t>
            </a:r>
            <a:r>
              <a:rPr lang="en-US" sz="1200" dirty="0">
                <a:latin typeface="Figtree" pitchFamily="2" charset="0"/>
              </a:rPr>
              <a:t>        </a:t>
            </a:r>
            <a:r>
              <a:rPr lang="en-US" sz="1200" dirty="0">
                <a:solidFill>
                  <a:schemeClr val="tx1"/>
                </a:solidFill>
                <a:latin typeface="Figtree" pitchFamily="2" charset="0"/>
              </a:rPr>
              <a:t>Methods</a:t>
            </a:r>
            <a:r>
              <a:rPr lang="en-US" sz="1200" dirty="0">
                <a:solidFill>
                  <a:schemeClr val="bg2">
                    <a:lumMod val="75000"/>
                  </a:schemeClr>
                </a:solidFill>
                <a:latin typeface="Figtree" pitchFamily="2" charset="0"/>
              </a:rPr>
              <a:t>      Results      Discussion       Limitations      Conclusion</a:t>
            </a:r>
          </a:p>
        </p:txBody>
      </p:sp>
      <p:sp>
        <p:nvSpPr>
          <p:cNvPr id="8" name="Oval 7">
            <a:extLst>
              <a:ext uri="{FF2B5EF4-FFF2-40B4-BE49-F238E27FC236}">
                <a16:creationId xmlns:a16="http://schemas.microsoft.com/office/drawing/2014/main" id="{084FFE39-B648-8183-9432-C1BC26129FE4}"/>
              </a:ext>
            </a:extLst>
          </p:cNvPr>
          <p:cNvSpPr/>
          <p:nvPr userDrawn="1"/>
        </p:nvSpPr>
        <p:spPr>
          <a:xfrm>
            <a:off x="370360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537E7F-268B-4A07-33B6-37A2138E86E9}"/>
              </a:ext>
            </a:extLst>
          </p:cNvPr>
          <p:cNvSpPr/>
          <p:nvPr userDrawn="1"/>
        </p:nvSpPr>
        <p:spPr>
          <a:xfrm>
            <a:off x="4753420"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92FE86-0D67-948E-AAA5-5D61DB9EE34A}"/>
              </a:ext>
            </a:extLst>
          </p:cNvPr>
          <p:cNvSpPr/>
          <p:nvPr userDrawn="1"/>
        </p:nvSpPr>
        <p:spPr>
          <a:xfrm>
            <a:off x="5632461"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591ABB2-9F3C-AD48-EA1E-E06C63958045}"/>
              </a:ext>
            </a:extLst>
          </p:cNvPr>
          <p:cNvSpPr/>
          <p:nvPr userDrawn="1"/>
        </p:nvSpPr>
        <p:spPr>
          <a:xfrm>
            <a:off x="636163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B446A987-EF63-C6A7-005B-DB1355FDE25A}"/>
              </a:ext>
            </a:extLst>
          </p:cNvPr>
          <p:cNvSpPr>
            <a:spLocks noGrp="1"/>
          </p:cNvSpPr>
          <p:nvPr>
            <p:ph type="sldNum" sz="quarter" idx="12"/>
          </p:nvPr>
        </p:nvSpPr>
        <p:spPr>
          <a:xfrm>
            <a:off x="11353800" y="6475461"/>
            <a:ext cx="655488" cy="365125"/>
          </a:xfrm>
          <a:prstGeom prst="rect">
            <a:avLst/>
          </a:prstGeom>
        </p:spPr>
        <p:txBody>
          <a:bodyPr/>
          <a:lstStyle>
            <a:lvl1pPr>
              <a:defRPr sz="1400">
                <a:latin typeface="Figtree" pitchFamily="2" charset="0"/>
              </a:defRPr>
            </a:lvl1pPr>
          </a:lstStyle>
          <a:p>
            <a:fld id="{4AA7400F-56EA-6948-A30B-AB27383B5A0B}" type="slidenum">
              <a:rPr lang="en-US" smtClean="0"/>
              <a:pPr/>
              <a:t>‹#›</a:t>
            </a:fld>
            <a:endParaRPr lang="en-US" dirty="0"/>
          </a:p>
        </p:txBody>
      </p:sp>
      <p:cxnSp>
        <p:nvCxnSpPr>
          <p:cNvPr id="18" name="Straight Connector 17">
            <a:extLst>
              <a:ext uri="{FF2B5EF4-FFF2-40B4-BE49-F238E27FC236}">
                <a16:creationId xmlns:a16="http://schemas.microsoft.com/office/drawing/2014/main" id="{389CF17D-156D-7503-1CCD-E834815F22B3}"/>
              </a:ext>
            </a:extLst>
          </p:cNvPr>
          <p:cNvCxnSpPr>
            <a:cxnSpLocks/>
          </p:cNvCxnSpPr>
          <p:nvPr userDrawn="1"/>
        </p:nvCxnSpPr>
        <p:spPr>
          <a:xfrm>
            <a:off x="0" y="6460434"/>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237D5DE-22C0-70B8-40F6-E35734912A42}"/>
              </a:ext>
            </a:extLst>
          </p:cNvPr>
          <p:cNvSpPr/>
          <p:nvPr userDrawn="1"/>
        </p:nvSpPr>
        <p:spPr>
          <a:xfrm>
            <a:off x="7329494"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33E166C-F1BF-6FB4-BE00-F9FEB5550486}"/>
              </a:ext>
            </a:extLst>
          </p:cNvPr>
          <p:cNvSpPr/>
          <p:nvPr userDrawn="1"/>
        </p:nvSpPr>
        <p:spPr>
          <a:xfrm>
            <a:off x="8317763"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590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Results">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1F5BA76-E1D6-D786-58F9-326FE1013777}"/>
              </a:ext>
            </a:extLst>
          </p:cNvPr>
          <p:cNvCxnSpPr>
            <a:cxnSpLocks/>
          </p:cNvCxnSpPr>
          <p:nvPr userDrawn="1"/>
        </p:nvCxnSpPr>
        <p:spPr>
          <a:xfrm>
            <a:off x="0" y="1173935"/>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C51CA025-B733-9309-BCB9-F851A3564E58}"/>
              </a:ext>
            </a:extLst>
          </p:cNvPr>
          <p:cNvSpPr>
            <a:spLocks noGrp="1"/>
          </p:cNvSpPr>
          <p:nvPr>
            <p:ph type="title"/>
          </p:nvPr>
        </p:nvSpPr>
        <p:spPr>
          <a:xfrm>
            <a:off x="475013" y="365126"/>
            <a:ext cx="11127179" cy="656152"/>
          </a:xfrm>
        </p:spPr>
        <p:txBody>
          <a:bodyPr/>
          <a:lstStyle/>
          <a:p>
            <a:r>
              <a:rPr lang="en-US"/>
              <a:t>Click to edit Master title style</a:t>
            </a:r>
            <a:endParaRPr lang="en-US" dirty="0"/>
          </a:p>
        </p:txBody>
      </p:sp>
      <p:sp>
        <p:nvSpPr>
          <p:cNvPr id="7" name="TextBox 6">
            <a:extLst>
              <a:ext uri="{FF2B5EF4-FFF2-40B4-BE49-F238E27FC236}">
                <a16:creationId xmlns:a16="http://schemas.microsoft.com/office/drawing/2014/main" id="{F924E25A-33F4-50F0-FBB0-5C466F241266}"/>
              </a:ext>
            </a:extLst>
          </p:cNvPr>
          <p:cNvSpPr txBox="1"/>
          <p:nvPr userDrawn="1"/>
        </p:nvSpPr>
        <p:spPr>
          <a:xfrm>
            <a:off x="2681056" y="6492875"/>
            <a:ext cx="8758646" cy="276999"/>
          </a:xfrm>
          <a:prstGeom prst="rect">
            <a:avLst/>
          </a:prstGeom>
          <a:noFill/>
        </p:spPr>
        <p:txBody>
          <a:bodyPr wrap="square" rtlCol="0">
            <a:spAutoFit/>
          </a:bodyPr>
          <a:lstStyle/>
          <a:p>
            <a:r>
              <a:rPr lang="en-US" sz="1200" dirty="0">
                <a:solidFill>
                  <a:schemeClr val="bg2">
                    <a:lumMod val="75000"/>
                  </a:schemeClr>
                </a:solidFill>
                <a:latin typeface="Figtree" pitchFamily="2" charset="0"/>
              </a:rPr>
              <a:t>Background</a:t>
            </a:r>
            <a:r>
              <a:rPr lang="en-US" sz="1200" dirty="0">
                <a:latin typeface="Figtree" pitchFamily="2" charset="0"/>
              </a:rPr>
              <a:t>        </a:t>
            </a:r>
            <a:r>
              <a:rPr lang="en-US" sz="1200" dirty="0">
                <a:solidFill>
                  <a:schemeClr val="bg2">
                    <a:lumMod val="75000"/>
                  </a:schemeClr>
                </a:solidFill>
                <a:latin typeface="Figtree" pitchFamily="2" charset="0"/>
              </a:rPr>
              <a:t>Objectives</a:t>
            </a:r>
            <a:r>
              <a:rPr lang="en-US" sz="1200" dirty="0">
                <a:latin typeface="Figtree" pitchFamily="2" charset="0"/>
              </a:rPr>
              <a:t>        </a:t>
            </a:r>
            <a:r>
              <a:rPr lang="en-US" sz="1200" dirty="0">
                <a:solidFill>
                  <a:schemeClr val="bg2">
                    <a:lumMod val="75000"/>
                  </a:schemeClr>
                </a:solidFill>
                <a:latin typeface="Figtree" pitchFamily="2" charset="0"/>
              </a:rPr>
              <a:t>Methods      </a:t>
            </a:r>
            <a:r>
              <a:rPr lang="en-US" sz="1200" dirty="0">
                <a:solidFill>
                  <a:schemeClr val="tx1"/>
                </a:solidFill>
                <a:latin typeface="Figtree" pitchFamily="2" charset="0"/>
              </a:rPr>
              <a:t>Results</a:t>
            </a:r>
            <a:r>
              <a:rPr lang="en-US" sz="1200" dirty="0">
                <a:solidFill>
                  <a:schemeClr val="bg2">
                    <a:lumMod val="75000"/>
                  </a:schemeClr>
                </a:solidFill>
                <a:latin typeface="Figtree" pitchFamily="2" charset="0"/>
              </a:rPr>
              <a:t>      Discussion       Limitations      Conclusion</a:t>
            </a:r>
          </a:p>
        </p:txBody>
      </p:sp>
      <p:sp>
        <p:nvSpPr>
          <p:cNvPr id="8" name="Oval 7">
            <a:extLst>
              <a:ext uri="{FF2B5EF4-FFF2-40B4-BE49-F238E27FC236}">
                <a16:creationId xmlns:a16="http://schemas.microsoft.com/office/drawing/2014/main" id="{62E68D65-5E87-35F8-7152-348A81B73ED4}"/>
              </a:ext>
            </a:extLst>
          </p:cNvPr>
          <p:cNvSpPr/>
          <p:nvPr userDrawn="1"/>
        </p:nvSpPr>
        <p:spPr>
          <a:xfrm>
            <a:off x="370360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D53BAAE-7170-2063-6183-F31305932446}"/>
              </a:ext>
            </a:extLst>
          </p:cNvPr>
          <p:cNvSpPr/>
          <p:nvPr userDrawn="1"/>
        </p:nvSpPr>
        <p:spPr>
          <a:xfrm>
            <a:off x="4753420"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9D06D6-F273-59F5-E662-3E7939CAAC10}"/>
              </a:ext>
            </a:extLst>
          </p:cNvPr>
          <p:cNvSpPr/>
          <p:nvPr userDrawn="1"/>
        </p:nvSpPr>
        <p:spPr>
          <a:xfrm>
            <a:off x="5632461"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4855FF5-D70B-A85F-E7FE-75E44A093065}"/>
              </a:ext>
            </a:extLst>
          </p:cNvPr>
          <p:cNvSpPr/>
          <p:nvPr userDrawn="1"/>
        </p:nvSpPr>
        <p:spPr>
          <a:xfrm>
            <a:off x="636163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31739A49-74A1-14D9-F1EB-72ADAE612E3C}"/>
              </a:ext>
            </a:extLst>
          </p:cNvPr>
          <p:cNvSpPr>
            <a:spLocks noGrp="1"/>
          </p:cNvSpPr>
          <p:nvPr>
            <p:ph type="sldNum" sz="quarter" idx="12"/>
          </p:nvPr>
        </p:nvSpPr>
        <p:spPr>
          <a:xfrm>
            <a:off x="11353800" y="6475461"/>
            <a:ext cx="655488" cy="365125"/>
          </a:xfrm>
          <a:prstGeom prst="rect">
            <a:avLst/>
          </a:prstGeom>
        </p:spPr>
        <p:txBody>
          <a:bodyPr/>
          <a:lstStyle>
            <a:lvl1pPr>
              <a:defRPr sz="1400">
                <a:latin typeface="Figtree" pitchFamily="2" charset="0"/>
              </a:defRPr>
            </a:lvl1pPr>
          </a:lstStyle>
          <a:p>
            <a:fld id="{4AA7400F-56EA-6948-A30B-AB27383B5A0B}" type="slidenum">
              <a:rPr lang="en-US" smtClean="0"/>
              <a:pPr/>
              <a:t>‹#›</a:t>
            </a:fld>
            <a:endParaRPr lang="en-US" dirty="0"/>
          </a:p>
        </p:txBody>
      </p:sp>
      <p:cxnSp>
        <p:nvCxnSpPr>
          <p:cNvPr id="18" name="Straight Connector 17">
            <a:extLst>
              <a:ext uri="{FF2B5EF4-FFF2-40B4-BE49-F238E27FC236}">
                <a16:creationId xmlns:a16="http://schemas.microsoft.com/office/drawing/2014/main" id="{3389F97A-DFF2-6E0E-5451-BAD35873B1B8}"/>
              </a:ext>
            </a:extLst>
          </p:cNvPr>
          <p:cNvCxnSpPr>
            <a:cxnSpLocks/>
          </p:cNvCxnSpPr>
          <p:nvPr userDrawn="1"/>
        </p:nvCxnSpPr>
        <p:spPr>
          <a:xfrm>
            <a:off x="0" y="6460434"/>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745A047-A849-EBD8-8A8C-B88B2C158F14}"/>
              </a:ext>
            </a:extLst>
          </p:cNvPr>
          <p:cNvSpPr/>
          <p:nvPr userDrawn="1"/>
        </p:nvSpPr>
        <p:spPr>
          <a:xfrm>
            <a:off x="7329494"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C1E1D2A-E7C3-CCB8-16F0-E55F83651DAD}"/>
              </a:ext>
            </a:extLst>
          </p:cNvPr>
          <p:cNvSpPr/>
          <p:nvPr userDrawn="1"/>
        </p:nvSpPr>
        <p:spPr>
          <a:xfrm>
            <a:off x="8317763"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53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Discussion">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28602CD-EA1F-FDDC-082C-C1E4C7A53625}"/>
              </a:ext>
            </a:extLst>
          </p:cNvPr>
          <p:cNvCxnSpPr>
            <a:cxnSpLocks/>
          </p:cNvCxnSpPr>
          <p:nvPr userDrawn="1"/>
        </p:nvCxnSpPr>
        <p:spPr>
          <a:xfrm>
            <a:off x="0" y="6460434"/>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2268C83-BEDC-3B70-552B-19CE855FC085}"/>
              </a:ext>
            </a:extLst>
          </p:cNvPr>
          <p:cNvCxnSpPr>
            <a:cxnSpLocks/>
          </p:cNvCxnSpPr>
          <p:nvPr userDrawn="1"/>
        </p:nvCxnSpPr>
        <p:spPr>
          <a:xfrm>
            <a:off x="0" y="1173935"/>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D67CFFEE-0565-2544-2998-FE3129319D9B}"/>
              </a:ext>
            </a:extLst>
          </p:cNvPr>
          <p:cNvSpPr>
            <a:spLocks noGrp="1"/>
          </p:cNvSpPr>
          <p:nvPr>
            <p:ph type="title"/>
          </p:nvPr>
        </p:nvSpPr>
        <p:spPr>
          <a:xfrm>
            <a:off x="475013" y="365126"/>
            <a:ext cx="11127179" cy="656152"/>
          </a:xfrm>
        </p:spPr>
        <p:txBody>
          <a:bodyPr/>
          <a:lstStyle/>
          <a:p>
            <a:r>
              <a:rPr lang="en-US"/>
              <a:t>Click to edit Master title style</a:t>
            </a:r>
            <a:endParaRPr lang="en-US" dirty="0"/>
          </a:p>
        </p:txBody>
      </p:sp>
      <p:sp>
        <p:nvSpPr>
          <p:cNvPr id="7" name="TextBox 6">
            <a:extLst>
              <a:ext uri="{FF2B5EF4-FFF2-40B4-BE49-F238E27FC236}">
                <a16:creationId xmlns:a16="http://schemas.microsoft.com/office/drawing/2014/main" id="{E9AAAB7E-A6BB-5278-C593-6787FBDC3EAD}"/>
              </a:ext>
            </a:extLst>
          </p:cNvPr>
          <p:cNvSpPr txBox="1"/>
          <p:nvPr userDrawn="1"/>
        </p:nvSpPr>
        <p:spPr>
          <a:xfrm>
            <a:off x="2681056" y="6492875"/>
            <a:ext cx="8758646" cy="276999"/>
          </a:xfrm>
          <a:prstGeom prst="rect">
            <a:avLst/>
          </a:prstGeom>
          <a:noFill/>
        </p:spPr>
        <p:txBody>
          <a:bodyPr wrap="square" rtlCol="0">
            <a:spAutoFit/>
          </a:bodyPr>
          <a:lstStyle/>
          <a:p>
            <a:r>
              <a:rPr lang="en-US" sz="1200" dirty="0">
                <a:solidFill>
                  <a:schemeClr val="bg2">
                    <a:lumMod val="75000"/>
                  </a:schemeClr>
                </a:solidFill>
                <a:latin typeface="Figtree" pitchFamily="2" charset="0"/>
              </a:rPr>
              <a:t>Background</a:t>
            </a:r>
            <a:r>
              <a:rPr lang="en-US" sz="1200" dirty="0">
                <a:latin typeface="Figtree" pitchFamily="2" charset="0"/>
              </a:rPr>
              <a:t>        </a:t>
            </a:r>
            <a:r>
              <a:rPr lang="en-US" sz="1200" dirty="0">
                <a:solidFill>
                  <a:schemeClr val="bg2">
                    <a:lumMod val="75000"/>
                  </a:schemeClr>
                </a:solidFill>
                <a:latin typeface="Figtree" pitchFamily="2" charset="0"/>
              </a:rPr>
              <a:t>Objectives</a:t>
            </a:r>
            <a:r>
              <a:rPr lang="en-US" sz="1200" dirty="0">
                <a:latin typeface="Figtree" pitchFamily="2" charset="0"/>
              </a:rPr>
              <a:t>        </a:t>
            </a:r>
            <a:r>
              <a:rPr lang="en-US" sz="1200" dirty="0">
                <a:solidFill>
                  <a:schemeClr val="bg2">
                    <a:lumMod val="75000"/>
                  </a:schemeClr>
                </a:solidFill>
                <a:latin typeface="Figtree" pitchFamily="2" charset="0"/>
              </a:rPr>
              <a:t>Methods      Results      </a:t>
            </a:r>
            <a:r>
              <a:rPr lang="en-US" sz="1200" dirty="0">
                <a:solidFill>
                  <a:schemeClr val="tx1"/>
                </a:solidFill>
                <a:latin typeface="Figtree" pitchFamily="2" charset="0"/>
              </a:rPr>
              <a:t>Discussion</a:t>
            </a:r>
            <a:r>
              <a:rPr lang="en-US" sz="1200" dirty="0">
                <a:solidFill>
                  <a:schemeClr val="bg2">
                    <a:lumMod val="75000"/>
                  </a:schemeClr>
                </a:solidFill>
                <a:latin typeface="Figtree" pitchFamily="2" charset="0"/>
              </a:rPr>
              <a:t>       Limitations      Conclusion</a:t>
            </a:r>
          </a:p>
        </p:txBody>
      </p:sp>
      <p:sp>
        <p:nvSpPr>
          <p:cNvPr id="8" name="Oval 7">
            <a:extLst>
              <a:ext uri="{FF2B5EF4-FFF2-40B4-BE49-F238E27FC236}">
                <a16:creationId xmlns:a16="http://schemas.microsoft.com/office/drawing/2014/main" id="{2B6AB97A-4E55-8002-7690-7BDB9AD6B761}"/>
              </a:ext>
            </a:extLst>
          </p:cNvPr>
          <p:cNvSpPr/>
          <p:nvPr userDrawn="1"/>
        </p:nvSpPr>
        <p:spPr>
          <a:xfrm>
            <a:off x="370360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3D35C9-C3EB-F043-A044-58D090897504}"/>
              </a:ext>
            </a:extLst>
          </p:cNvPr>
          <p:cNvSpPr/>
          <p:nvPr userDrawn="1"/>
        </p:nvSpPr>
        <p:spPr>
          <a:xfrm>
            <a:off x="4753420"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3EBFFA7-CF1F-75E5-CFD2-632EC1DF1ED9}"/>
              </a:ext>
            </a:extLst>
          </p:cNvPr>
          <p:cNvSpPr/>
          <p:nvPr userDrawn="1"/>
        </p:nvSpPr>
        <p:spPr>
          <a:xfrm>
            <a:off x="5632461"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CD92C0-8D29-5AFD-9F83-56C9368893C3}"/>
              </a:ext>
            </a:extLst>
          </p:cNvPr>
          <p:cNvSpPr/>
          <p:nvPr userDrawn="1"/>
        </p:nvSpPr>
        <p:spPr>
          <a:xfrm>
            <a:off x="636163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984269AD-4CCF-3BDD-B994-706F5DF0D1FA}"/>
              </a:ext>
            </a:extLst>
          </p:cNvPr>
          <p:cNvSpPr>
            <a:spLocks noGrp="1"/>
          </p:cNvSpPr>
          <p:nvPr>
            <p:ph type="sldNum" sz="quarter" idx="12"/>
          </p:nvPr>
        </p:nvSpPr>
        <p:spPr>
          <a:xfrm>
            <a:off x="11353800" y="6475461"/>
            <a:ext cx="655488" cy="365125"/>
          </a:xfrm>
          <a:prstGeom prst="rect">
            <a:avLst/>
          </a:prstGeom>
        </p:spPr>
        <p:txBody>
          <a:bodyPr/>
          <a:lstStyle>
            <a:lvl1pPr>
              <a:defRPr sz="1400">
                <a:latin typeface="Figtree" pitchFamily="2" charset="0"/>
              </a:defRPr>
            </a:lvl1pPr>
          </a:lstStyle>
          <a:p>
            <a:fld id="{4AA7400F-56EA-6948-A30B-AB27383B5A0B}" type="slidenum">
              <a:rPr lang="en-US" smtClean="0"/>
              <a:pPr/>
              <a:t>‹#›</a:t>
            </a:fld>
            <a:endParaRPr lang="en-US" dirty="0"/>
          </a:p>
        </p:txBody>
      </p:sp>
      <p:cxnSp>
        <p:nvCxnSpPr>
          <p:cNvPr id="18" name="Straight Connector 17">
            <a:extLst>
              <a:ext uri="{FF2B5EF4-FFF2-40B4-BE49-F238E27FC236}">
                <a16:creationId xmlns:a16="http://schemas.microsoft.com/office/drawing/2014/main" id="{DE1D0A2D-9EC1-F2EA-E2F1-B8E37666C772}"/>
              </a:ext>
            </a:extLst>
          </p:cNvPr>
          <p:cNvCxnSpPr>
            <a:cxnSpLocks/>
          </p:cNvCxnSpPr>
          <p:nvPr userDrawn="1"/>
        </p:nvCxnSpPr>
        <p:spPr>
          <a:xfrm>
            <a:off x="0" y="6460434"/>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8ECB267-A1E3-09BA-A585-469DE657137C}"/>
              </a:ext>
            </a:extLst>
          </p:cNvPr>
          <p:cNvSpPr/>
          <p:nvPr userDrawn="1"/>
        </p:nvSpPr>
        <p:spPr>
          <a:xfrm>
            <a:off x="7329494"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BF08AE5-1A4B-1E74-6D03-223D75077821}"/>
              </a:ext>
            </a:extLst>
          </p:cNvPr>
          <p:cNvSpPr/>
          <p:nvPr userDrawn="1"/>
        </p:nvSpPr>
        <p:spPr>
          <a:xfrm>
            <a:off x="8317763"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687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ayout_Discuss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BBFF436-11AA-C459-325B-9C022B6C444A}"/>
              </a:ext>
            </a:extLst>
          </p:cNvPr>
          <p:cNvCxnSpPr>
            <a:cxnSpLocks/>
          </p:cNvCxnSpPr>
          <p:nvPr userDrawn="1"/>
        </p:nvCxnSpPr>
        <p:spPr>
          <a:xfrm>
            <a:off x="0" y="1173935"/>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BA76F543-DFE3-7C83-0EA5-B9E5EE774B88}"/>
              </a:ext>
            </a:extLst>
          </p:cNvPr>
          <p:cNvSpPr>
            <a:spLocks noGrp="1"/>
          </p:cNvSpPr>
          <p:nvPr>
            <p:ph type="title"/>
          </p:nvPr>
        </p:nvSpPr>
        <p:spPr>
          <a:xfrm>
            <a:off x="475013" y="365126"/>
            <a:ext cx="11127179" cy="656152"/>
          </a:xfrm>
        </p:spPr>
        <p:txBody>
          <a:bodyPr/>
          <a:lstStyle/>
          <a:p>
            <a:r>
              <a:rPr lang="en-US"/>
              <a:t>Click to edit Master title style</a:t>
            </a:r>
            <a:endParaRPr lang="en-US" dirty="0"/>
          </a:p>
        </p:txBody>
      </p:sp>
      <p:sp>
        <p:nvSpPr>
          <p:cNvPr id="7" name="TextBox 6">
            <a:extLst>
              <a:ext uri="{FF2B5EF4-FFF2-40B4-BE49-F238E27FC236}">
                <a16:creationId xmlns:a16="http://schemas.microsoft.com/office/drawing/2014/main" id="{54706993-2CC5-3F31-BC88-7584C369A519}"/>
              </a:ext>
            </a:extLst>
          </p:cNvPr>
          <p:cNvSpPr txBox="1"/>
          <p:nvPr userDrawn="1"/>
        </p:nvSpPr>
        <p:spPr>
          <a:xfrm>
            <a:off x="2681056" y="6492875"/>
            <a:ext cx="8758646" cy="276999"/>
          </a:xfrm>
          <a:prstGeom prst="rect">
            <a:avLst/>
          </a:prstGeom>
          <a:noFill/>
        </p:spPr>
        <p:txBody>
          <a:bodyPr wrap="square" rtlCol="0">
            <a:spAutoFit/>
          </a:bodyPr>
          <a:lstStyle/>
          <a:p>
            <a:r>
              <a:rPr lang="en-US" sz="1200" dirty="0">
                <a:solidFill>
                  <a:schemeClr val="bg2">
                    <a:lumMod val="75000"/>
                  </a:schemeClr>
                </a:solidFill>
                <a:latin typeface="Figtree" pitchFamily="2" charset="0"/>
              </a:rPr>
              <a:t>Background</a:t>
            </a:r>
            <a:r>
              <a:rPr lang="en-US" sz="1200" dirty="0">
                <a:latin typeface="Figtree" pitchFamily="2" charset="0"/>
              </a:rPr>
              <a:t>        </a:t>
            </a:r>
            <a:r>
              <a:rPr lang="en-US" sz="1200" dirty="0">
                <a:solidFill>
                  <a:schemeClr val="bg2">
                    <a:lumMod val="75000"/>
                  </a:schemeClr>
                </a:solidFill>
                <a:latin typeface="Figtree" pitchFamily="2" charset="0"/>
              </a:rPr>
              <a:t>Objectives</a:t>
            </a:r>
            <a:r>
              <a:rPr lang="en-US" sz="1200" dirty="0">
                <a:latin typeface="Figtree" pitchFamily="2" charset="0"/>
              </a:rPr>
              <a:t>        </a:t>
            </a:r>
            <a:r>
              <a:rPr lang="en-US" sz="1200" dirty="0">
                <a:solidFill>
                  <a:schemeClr val="bg2">
                    <a:lumMod val="75000"/>
                  </a:schemeClr>
                </a:solidFill>
                <a:latin typeface="Figtree" pitchFamily="2" charset="0"/>
              </a:rPr>
              <a:t>Methods      Results      Discussion       </a:t>
            </a:r>
            <a:r>
              <a:rPr lang="en-US" sz="1200" dirty="0">
                <a:solidFill>
                  <a:schemeClr val="tx1"/>
                </a:solidFill>
                <a:latin typeface="Figtree" pitchFamily="2" charset="0"/>
              </a:rPr>
              <a:t>Limitations</a:t>
            </a:r>
            <a:r>
              <a:rPr lang="en-US" sz="1200" dirty="0">
                <a:solidFill>
                  <a:schemeClr val="bg2">
                    <a:lumMod val="75000"/>
                  </a:schemeClr>
                </a:solidFill>
                <a:latin typeface="Figtree" pitchFamily="2" charset="0"/>
              </a:rPr>
              <a:t>      Conclusion</a:t>
            </a:r>
          </a:p>
        </p:txBody>
      </p:sp>
      <p:sp>
        <p:nvSpPr>
          <p:cNvPr id="8" name="Oval 7">
            <a:extLst>
              <a:ext uri="{FF2B5EF4-FFF2-40B4-BE49-F238E27FC236}">
                <a16:creationId xmlns:a16="http://schemas.microsoft.com/office/drawing/2014/main" id="{49E43B85-EB7E-988C-73D3-F198F4550C53}"/>
              </a:ext>
            </a:extLst>
          </p:cNvPr>
          <p:cNvSpPr/>
          <p:nvPr userDrawn="1"/>
        </p:nvSpPr>
        <p:spPr>
          <a:xfrm>
            <a:off x="370360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50828AE-876B-EAA4-6FE2-49BD8B038648}"/>
              </a:ext>
            </a:extLst>
          </p:cNvPr>
          <p:cNvSpPr/>
          <p:nvPr userDrawn="1"/>
        </p:nvSpPr>
        <p:spPr>
          <a:xfrm>
            <a:off x="4753420"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B839F34-2CD4-54F5-B79B-B4E75EE04AA3}"/>
              </a:ext>
            </a:extLst>
          </p:cNvPr>
          <p:cNvSpPr/>
          <p:nvPr userDrawn="1"/>
        </p:nvSpPr>
        <p:spPr>
          <a:xfrm>
            <a:off x="5632461"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5269336-3830-3996-10A0-BE9BCBD692B7}"/>
              </a:ext>
            </a:extLst>
          </p:cNvPr>
          <p:cNvSpPr/>
          <p:nvPr userDrawn="1"/>
        </p:nvSpPr>
        <p:spPr>
          <a:xfrm>
            <a:off x="636163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C5703B69-B700-92D8-5362-A671805DFDD3}"/>
              </a:ext>
            </a:extLst>
          </p:cNvPr>
          <p:cNvSpPr>
            <a:spLocks noGrp="1"/>
          </p:cNvSpPr>
          <p:nvPr>
            <p:ph type="sldNum" sz="quarter" idx="12"/>
          </p:nvPr>
        </p:nvSpPr>
        <p:spPr>
          <a:xfrm>
            <a:off x="11353800" y="6475461"/>
            <a:ext cx="655488" cy="365125"/>
          </a:xfrm>
          <a:prstGeom prst="rect">
            <a:avLst/>
          </a:prstGeom>
        </p:spPr>
        <p:txBody>
          <a:bodyPr/>
          <a:lstStyle>
            <a:lvl1pPr>
              <a:defRPr sz="1400">
                <a:latin typeface="Figtree" pitchFamily="2" charset="0"/>
              </a:defRPr>
            </a:lvl1pPr>
          </a:lstStyle>
          <a:p>
            <a:fld id="{4AA7400F-56EA-6948-A30B-AB27383B5A0B}" type="slidenum">
              <a:rPr lang="en-US" smtClean="0"/>
              <a:pPr/>
              <a:t>‹#›</a:t>
            </a:fld>
            <a:endParaRPr lang="en-US" dirty="0"/>
          </a:p>
        </p:txBody>
      </p:sp>
      <p:cxnSp>
        <p:nvCxnSpPr>
          <p:cNvPr id="18" name="Straight Connector 17">
            <a:extLst>
              <a:ext uri="{FF2B5EF4-FFF2-40B4-BE49-F238E27FC236}">
                <a16:creationId xmlns:a16="http://schemas.microsoft.com/office/drawing/2014/main" id="{431F2C55-DA6F-1E2A-2297-F8EE6B7259A1}"/>
              </a:ext>
            </a:extLst>
          </p:cNvPr>
          <p:cNvCxnSpPr>
            <a:cxnSpLocks/>
          </p:cNvCxnSpPr>
          <p:nvPr userDrawn="1"/>
        </p:nvCxnSpPr>
        <p:spPr>
          <a:xfrm>
            <a:off x="0" y="6460434"/>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99A51CE-2FCC-4B2B-1190-8AC3726B9C49}"/>
              </a:ext>
            </a:extLst>
          </p:cNvPr>
          <p:cNvSpPr/>
          <p:nvPr userDrawn="1"/>
        </p:nvSpPr>
        <p:spPr>
          <a:xfrm>
            <a:off x="7329494"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E4D70B0-0E48-D4E2-8CE8-6A9C5985CFD8}"/>
              </a:ext>
            </a:extLst>
          </p:cNvPr>
          <p:cNvSpPr/>
          <p:nvPr userDrawn="1"/>
        </p:nvSpPr>
        <p:spPr>
          <a:xfrm>
            <a:off x="8317763"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778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_Conclus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FBA1CD4-976D-B1C2-EC14-C7575A059DE6}"/>
              </a:ext>
            </a:extLst>
          </p:cNvPr>
          <p:cNvCxnSpPr>
            <a:cxnSpLocks/>
          </p:cNvCxnSpPr>
          <p:nvPr userDrawn="1"/>
        </p:nvCxnSpPr>
        <p:spPr>
          <a:xfrm>
            <a:off x="0" y="1173935"/>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044A164E-00C5-2975-3256-BEDA3EE19889}"/>
              </a:ext>
            </a:extLst>
          </p:cNvPr>
          <p:cNvSpPr>
            <a:spLocks noGrp="1"/>
          </p:cNvSpPr>
          <p:nvPr>
            <p:ph type="title"/>
          </p:nvPr>
        </p:nvSpPr>
        <p:spPr>
          <a:xfrm>
            <a:off x="475013" y="365126"/>
            <a:ext cx="11127179" cy="656152"/>
          </a:xfrm>
        </p:spPr>
        <p:txBody>
          <a:bodyPr/>
          <a:lstStyle/>
          <a:p>
            <a:r>
              <a:rPr lang="en-US"/>
              <a:t>Click to edit Master title style</a:t>
            </a:r>
            <a:endParaRPr lang="en-US" dirty="0"/>
          </a:p>
        </p:txBody>
      </p:sp>
      <p:sp>
        <p:nvSpPr>
          <p:cNvPr id="7" name="TextBox 6">
            <a:extLst>
              <a:ext uri="{FF2B5EF4-FFF2-40B4-BE49-F238E27FC236}">
                <a16:creationId xmlns:a16="http://schemas.microsoft.com/office/drawing/2014/main" id="{A76EEA23-9FBC-2E88-7F0C-B8974DA4FA2E}"/>
              </a:ext>
            </a:extLst>
          </p:cNvPr>
          <p:cNvSpPr txBox="1"/>
          <p:nvPr userDrawn="1"/>
        </p:nvSpPr>
        <p:spPr>
          <a:xfrm>
            <a:off x="2681056" y="6492875"/>
            <a:ext cx="8758646" cy="276999"/>
          </a:xfrm>
          <a:prstGeom prst="rect">
            <a:avLst/>
          </a:prstGeom>
          <a:noFill/>
        </p:spPr>
        <p:txBody>
          <a:bodyPr wrap="square" rtlCol="0">
            <a:spAutoFit/>
          </a:bodyPr>
          <a:lstStyle/>
          <a:p>
            <a:r>
              <a:rPr lang="en-US" sz="1200" dirty="0">
                <a:solidFill>
                  <a:schemeClr val="bg2">
                    <a:lumMod val="75000"/>
                  </a:schemeClr>
                </a:solidFill>
                <a:latin typeface="Figtree" pitchFamily="2" charset="0"/>
              </a:rPr>
              <a:t>Background</a:t>
            </a:r>
            <a:r>
              <a:rPr lang="en-US" sz="1200" dirty="0">
                <a:latin typeface="Figtree" pitchFamily="2" charset="0"/>
              </a:rPr>
              <a:t>        </a:t>
            </a:r>
            <a:r>
              <a:rPr lang="en-US" sz="1200" dirty="0">
                <a:solidFill>
                  <a:schemeClr val="bg2">
                    <a:lumMod val="75000"/>
                  </a:schemeClr>
                </a:solidFill>
                <a:latin typeface="Figtree" pitchFamily="2" charset="0"/>
              </a:rPr>
              <a:t>Objectives</a:t>
            </a:r>
            <a:r>
              <a:rPr lang="en-US" sz="1200" dirty="0">
                <a:latin typeface="Figtree" pitchFamily="2" charset="0"/>
              </a:rPr>
              <a:t>        </a:t>
            </a:r>
            <a:r>
              <a:rPr lang="en-US" sz="1200" dirty="0">
                <a:solidFill>
                  <a:schemeClr val="bg2">
                    <a:lumMod val="75000"/>
                  </a:schemeClr>
                </a:solidFill>
                <a:latin typeface="Figtree" pitchFamily="2" charset="0"/>
              </a:rPr>
              <a:t>Methods      Results      Discussion       Limitations      </a:t>
            </a:r>
            <a:r>
              <a:rPr lang="en-US" sz="1200" dirty="0">
                <a:solidFill>
                  <a:schemeClr val="tx1"/>
                </a:solidFill>
                <a:latin typeface="Figtree" pitchFamily="2" charset="0"/>
              </a:rPr>
              <a:t>Conclusion</a:t>
            </a:r>
          </a:p>
        </p:txBody>
      </p:sp>
      <p:sp>
        <p:nvSpPr>
          <p:cNvPr id="8" name="Oval 7">
            <a:extLst>
              <a:ext uri="{FF2B5EF4-FFF2-40B4-BE49-F238E27FC236}">
                <a16:creationId xmlns:a16="http://schemas.microsoft.com/office/drawing/2014/main" id="{458EDF88-B485-543A-DC9F-5B82CCC369F6}"/>
              </a:ext>
            </a:extLst>
          </p:cNvPr>
          <p:cNvSpPr/>
          <p:nvPr userDrawn="1"/>
        </p:nvSpPr>
        <p:spPr>
          <a:xfrm>
            <a:off x="370360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B068A0E-D388-DA06-0C70-62B0B15AA2E8}"/>
              </a:ext>
            </a:extLst>
          </p:cNvPr>
          <p:cNvSpPr/>
          <p:nvPr userDrawn="1"/>
        </p:nvSpPr>
        <p:spPr>
          <a:xfrm>
            <a:off x="4753420"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93D8B59-60AB-7B87-DB87-541AEAE9159C}"/>
              </a:ext>
            </a:extLst>
          </p:cNvPr>
          <p:cNvSpPr/>
          <p:nvPr userDrawn="1"/>
        </p:nvSpPr>
        <p:spPr>
          <a:xfrm>
            <a:off x="5632461"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E25807-7B13-E5B5-7240-265ACAAF9CFE}"/>
              </a:ext>
            </a:extLst>
          </p:cNvPr>
          <p:cNvSpPr/>
          <p:nvPr userDrawn="1"/>
        </p:nvSpPr>
        <p:spPr>
          <a:xfrm>
            <a:off x="6361632"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D4D9B36E-1B73-3266-F698-3E9F13AFDB91}"/>
              </a:ext>
            </a:extLst>
          </p:cNvPr>
          <p:cNvSpPr>
            <a:spLocks noGrp="1"/>
          </p:cNvSpPr>
          <p:nvPr>
            <p:ph type="sldNum" sz="quarter" idx="12"/>
          </p:nvPr>
        </p:nvSpPr>
        <p:spPr>
          <a:xfrm>
            <a:off x="11353800" y="6475461"/>
            <a:ext cx="655488" cy="365125"/>
          </a:xfrm>
          <a:prstGeom prst="rect">
            <a:avLst/>
          </a:prstGeom>
        </p:spPr>
        <p:txBody>
          <a:bodyPr/>
          <a:lstStyle>
            <a:lvl1pPr>
              <a:defRPr sz="1400">
                <a:latin typeface="Figtree" pitchFamily="2" charset="0"/>
              </a:defRPr>
            </a:lvl1pPr>
          </a:lstStyle>
          <a:p>
            <a:fld id="{4AA7400F-56EA-6948-A30B-AB27383B5A0B}" type="slidenum">
              <a:rPr lang="en-US" smtClean="0"/>
              <a:pPr/>
              <a:t>‹#›</a:t>
            </a:fld>
            <a:endParaRPr lang="en-US" dirty="0"/>
          </a:p>
        </p:txBody>
      </p:sp>
      <p:cxnSp>
        <p:nvCxnSpPr>
          <p:cNvPr id="18" name="Straight Connector 17">
            <a:extLst>
              <a:ext uri="{FF2B5EF4-FFF2-40B4-BE49-F238E27FC236}">
                <a16:creationId xmlns:a16="http://schemas.microsoft.com/office/drawing/2014/main" id="{263DE66E-ACF8-36F4-1E15-F8640F92E00B}"/>
              </a:ext>
            </a:extLst>
          </p:cNvPr>
          <p:cNvCxnSpPr>
            <a:cxnSpLocks/>
          </p:cNvCxnSpPr>
          <p:nvPr userDrawn="1"/>
        </p:nvCxnSpPr>
        <p:spPr>
          <a:xfrm>
            <a:off x="0" y="6460434"/>
            <a:ext cx="12192000" cy="0"/>
          </a:xfrm>
          <a:prstGeom prst="line">
            <a:avLst/>
          </a:prstGeom>
          <a:ln>
            <a:solidFill>
              <a:srgbClr val="8C1515"/>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072EDCA-9EE4-EBBC-0C0F-DBFC299A411A}"/>
              </a:ext>
            </a:extLst>
          </p:cNvPr>
          <p:cNvSpPr/>
          <p:nvPr userDrawn="1"/>
        </p:nvSpPr>
        <p:spPr>
          <a:xfrm>
            <a:off x="7329494"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CEA9B49-5C4D-64DE-EB1E-E5F8808FAF37}"/>
              </a:ext>
            </a:extLst>
          </p:cNvPr>
          <p:cNvSpPr/>
          <p:nvPr userDrawn="1"/>
        </p:nvSpPr>
        <p:spPr>
          <a:xfrm>
            <a:off x="8317763" y="6613372"/>
            <a:ext cx="54544" cy="53300"/>
          </a:xfrm>
          <a:prstGeom prst="ellipse">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943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1B776-1F37-553C-B410-297351DF1A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B12F48-8E2E-59DE-F7F2-33F83EF7F9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32813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0" r:id="rId3"/>
    <p:sldLayoutId id="2147483667" r:id="rId4"/>
    <p:sldLayoutId id="2147483661" r:id="rId5"/>
    <p:sldLayoutId id="2147483662" r:id="rId6"/>
    <p:sldLayoutId id="2147483663" r:id="rId7"/>
    <p:sldLayoutId id="2147483664" r:id="rId8"/>
    <p:sldLayoutId id="2147483665"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8" r:id="rId20"/>
  </p:sldLayoutIdLst>
  <p:hf hdr="0" ftr="0" dt="0"/>
  <p:txStyles>
    <p:titleStyle>
      <a:lvl1pPr algn="l" defTabSz="914400" rtl="0" eaLnBrk="1" latinLnBrk="0" hangingPunct="1">
        <a:lnSpc>
          <a:spcPct val="90000"/>
        </a:lnSpc>
        <a:spcBef>
          <a:spcPct val="0"/>
        </a:spcBef>
        <a:buNone/>
        <a:defRPr sz="3400" kern="1200">
          <a:solidFill>
            <a:schemeClr val="tx1"/>
          </a:solidFill>
          <a:latin typeface="Figtree"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igtre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igtre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000" kern="1200">
          <a:solidFill>
            <a:schemeClr val="tx1"/>
          </a:solidFill>
          <a:latin typeface="Figtre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gtre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igtre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349B9-5458-BC1C-92CF-1E5D61F9C7F8}"/>
              </a:ext>
            </a:extLst>
          </p:cNvPr>
          <p:cNvSpPr>
            <a:spLocks noGrp="1"/>
          </p:cNvSpPr>
          <p:nvPr>
            <p:ph type="ctrTitle"/>
          </p:nvPr>
        </p:nvSpPr>
        <p:spPr>
          <a:xfrm>
            <a:off x="478971" y="1805049"/>
            <a:ext cx="10101943" cy="1535732"/>
          </a:xfrm>
        </p:spPr>
        <p:txBody>
          <a:bodyPr>
            <a:normAutofit/>
          </a:bodyPr>
          <a:lstStyle/>
          <a:p>
            <a:pPr algn="l"/>
            <a:r>
              <a:rPr lang="en-US" sz="3200" b="1" dirty="0"/>
              <a:t>Temperature and Cardiovascular Related ER Visits in California: </a:t>
            </a:r>
            <a:br>
              <a:rPr lang="en-US" sz="3200" b="1" dirty="0"/>
            </a:br>
            <a:r>
              <a:rPr lang="en-US" sz="3200" b="1" dirty="0"/>
              <a:t>A Work in Progress</a:t>
            </a:r>
          </a:p>
        </p:txBody>
      </p:sp>
      <p:pic>
        <p:nvPicPr>
          <p:cNvPr id="4" name="Picture 3">
            <a:extLst>
              <a:ext uri="{FF2B5EF4-FFF2-40B4-BE49-F238E27FC236}">
                <a16:creationId xmlns:a16="http://schemas.microsoft.com/office/drawing/2014/main" id="{340E12AF-31FC-DE27-2B43-31E2742D4D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971" y="5168205"/>
            <a:ext cx="3402456" cy="428200"/>
          </a:xfrm>
          <a:prstGeom prst="rect">
            <a:avLst/>
          </a:prstGeom>
        </p:spPr>
      </p:pic>
      <p:sp>
        <p:nvSpPr>
          <p:cNvPr id="7" name="Text Placeholder 3">
            <a:extLst>
              <a:ext uri="{FF2B5EF4-FFF2-40B4-BE49-F238E27FC236}">
                <a16:creationId xmlns:a16="http://schemas.microsoft.com/office/drawing/2014/main" id="{10690D82-798F-11E6-6D78-7CB8B29C3A60}"/>
              </a:ext>
            </a:extLst>
          </p:cNvPr>
          <p:cNvSpPr txBox="1">
            <a:spLocks/>
          </p:cNvSpPr>
          <p:nvPr/>
        </p:nvSpPr>
        <p:spPr>
          <a:xfrm>
            <a:off x="500917" y="3340781"/>
            <a:ext cx="5484594" cy="2100262"/>
          </a:xfrm>
          <a:prstGeom prst="rect">
            <a:avLst/>
          </a:prstGeom>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1600" b="0" i="0" kern="1200">
                <a:solidFill>
                  <a:schemeClr val="tx1"/>
                </a:solidFill>
                <a:latin typeface="+mn-lt"/>
                <a:ea typeface="Verdana" panose="020B0604030504040204" pitchFamily="34" charset="0"/>
                <a:cs typeface="Verdana" panose="020B0604030504040204" pitchFamily="34" charset="0"/>
              </a:defRPr>
            </a:lvl1pPr>
            <a:lvl2pPr marL="0" indent="0" algn="l" defTabSz="914400" rtl="0" eaLnBrk="1" latinLnBrk="0" hangingPunct="1">
              <a:lnSpc>
                <a:spcPct val="100000"/>
              </a:lnSpc>
              <a:spcBef>
                <a:spcPts val="0"/>
              </a:spcBef>
              <a:spcAft>
                <a:spcPts val="1600"/>
              </a:spcAft>
              <a:buClr>
                <a:schemeClr val="accent1"/>
              </a:buClr>
              <a:buFontTx/>
              <a:buNone/>
              <a:tabLst>
                <a:tab pos="280988" algn="l"/>
              </a:tabLst>
              <a:defRPr sz="2200" b="1" i="0" kern="1200" cap="none" baseline="0">
                <a:solidFill>
                  <a:schemeClr val="accent3"/>
                </a:solidFill>
                <a:latin typeface="+mn-lt"/>
                <a:ea typeface="Verdana" panose="020B0604030504040204" pitchFamily="34" charset="0"/>
                <a:cs typeface="Verdana" panose="020B0604030504040204" pitchFamily="34" charset="0"/>
              </a:defRPr>
            </a:lvl2pPr>
            <a:lvl3pPr marL="228600" indent="-228600" algn="l" defTabSz="292608" rtl="0" eaLnBrk="1" latinLnBrk="0" hangingPunct="1">
              <a:lnSpc>
                <a:spcPct val="100000"/>
              </a:lnSpc>
              <a:spcBef>
                <a:spcPts val="0"/>
              </a:spcBef>
              <a:spcAft>
                <a:spcPts val="0"/>
              </a:spcAft>
              <a:buClr>
                <a:schemeClr val="tx1"/>
              </a:buClr>
              <a:buFont typeface="Arial" panose="020B0604020202020204" pitchFamily="34" charset="0"/>
              <a:buChar char="•"/>
              <a:tabLst>
                <a:tab pos="276225" algn="l"/>
                <a:tab pos="584200" algn="l"/>
              </a:tabLst>
              <a:defRPr sz="1600" b="0" i="0" kern="1200">
                <a:solidFill>
                  <a:schemeClr val="tx1"/>
                </a:solidFill>
                <a:latin typeface="+mn-lt"/>
                <a:ea typeface="Verdana" panose="020B0604030504040204" pitchFamily="34" charset="0"/>
                <a:cs typeface="Verdana" panose="020B0604030504040204" pitchFamily="34" charset="0"/>
              </a:defRPr>
            </a:lvl3pPr>
            <a:lvl4pPr marL="457200" marR="0" indent="-228600" algn="l" defTabSz="292608" rtl="0" eaLnBrk="1" fontAlgn="auto" latinLnBrk="0" hangingPunct="1">
              <a:lnSpc>
                <a:spcPct val="100000"/>
              </a:lnSpc>
              <a:spcBef>
                <a:spcPts val="0"/>
              </a:spcBef>
              <a:spcAft>
                <a:spcPts val="0"/>
              </a:spcAft>
              <a:buClr>
                <a:schemeClr val="tx1"/>
              </a:buClr>
              <a:buSzPct val="100000"/>
              <a:buFont typeface="System Font Regular"/>
              <a:buChar char="–"/>
              <a:tabLst/>
              <a:defRPr sz="1600" b="0" i="0" kern="1200">
                <a:solidFill>
                  <a:schemeClr val="tx1"/>
                </a:solidFill>
                <a:latin typeface="+mn-lt"/>
                <a:ea typeface="Verdana" panose="020B0604030504040204" pitchFamily="34" charset="0"/>
                <a:cs typeface="Verdana" panose="020B0604030504040204" pitchFamily="34" charset="0"/>
              </a:defRPr>
            </a:lvl4pPr>
            <a:lvl5pPr marL="0" indent="0" algn="l" defTabSz="292608" rtl="0" eaLnBrk="1" latinLnBrk="0" hangingPunct="1">
              <a:lnSpc>
                <a:spcPct val="100000"/>
              </a:lnSpc>
              <a:spcBef>
                <a:spcPts val="0"/>
              </a:spcBef>
              <a:spcAft>
                <a:spcPts val="0"/>
              </a:spcAft>
              <a:buClr>
                <a:schemeClr val="tx1"/>
              </a:buClr>
              <a:buSzPct val="100000"/>
              <a:buFontTx/>
              <a:buNone/>
              <a:tabLst>
                <a:tab pos="292608" algn="l"/>
                <a:tab pos="585216" algn="l"/>
              </a:tabLst>
              <a:defRPr sz="1400" b="0" i="0" kern="1200">
                <a:solidFill>
                  <a:schemeClr val="tx1"/>
                </a:solidFill>
                <a:latin typeface="+mn-lt"/>
                <a:ea typeface="Verdana" panose="020B0604030504040204" pitchFamily="34" charset="0"/>
                <a:cs typeface="Verdana" panose="020B0604030504040204" pitchFamily="34" charset="0"/>
              </a:defRPr>
            </a:lvl5pPr>
            <a:lvl6pPr marL="228600" indent="-228600" algn="l" defTabSz="914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400" b="0" i="0" kern="1200">
                <a:solidFill>
                  <a:schemeClr val="tx1"/>
                </a:solidFill>
                <a:latin typeface="+mn-lt"/>
                <a:ea typeface="Verdana" panose="020B0604030504040204" pitchFamily="34" charset="0"/>
                <a:cs typeface="Verdana" panose="020B0604030504040204" pitchFamily="34" charset="0"/>
              </a:defRPr>
            </a:lvl6pPr>
            <a:lvl7pPr marL="457200" indent="-228600" algn="l" defTabSz="914400" rtl="0" eaLnBrk="1" latinLnBrk="0" hangingPunct="1">
              <a:lnSpc>
                <a:spcPct val="100000"/>
              </a:lnSpc>
              <a:spcBef>
                <a:spcPts val="0"/>
              </a:spcBef>
              <a:spcAft>
                <a:spcPts val="0"/>
              </a:spcAft>
              <a:buClr>
                <a:schemeClr val="tx2"/>
              </a:buClr>
              <a:buSzPct val="100000"/>
              <a:buFont typeface="System Font Regular"/>
              <a:buChar char="–"/>
              <a:tabLst/>
              <a:defRPr sz="1400" b="0" i="0" kern="1200">
                <a:solidFill>
                  <a:schemeClr val="tx1"/>
                </a:solidFill>
                <a:latin typeface="+mn-lt"/>
                <a:ea typeface="Verdana" panose="020B0604030504040204" pitchFamily="34" charset="0"/>
                <a:cs typeface="Verdana" panose="020B0604030504040204" pitchFamily="34" charset="0"/>
              </a:defRPr>
            </a:lvl7pPr>
            <a:lvl8pPr marL="0" indent="0" algn="l" defTabSz="914400" rtl="0" eaLnBrk="1" latinLnBrk="0" hangingPunct="1">
              <a:lnSpc>
                <a:spcPct val="100000"/>
              </a:lnSpc>
              <a:spcBef>
                <a:spcPts val="0"/>
              </a:spcBef>
              <a:spcAft>
                <a:spcPts val="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8pPr>
            <a:lvl9pPr marL="0" indent="0" algn="l" defTabSz="914400" rtl="0" eaLnBrk="1" latinLnBrk="0" hangingPunct="1">
              <a:lnSpc>
                <a:spcPct val="100000"/>
              </a:lnSpc>
              <a:spcBef>
                <a:spcPts val="0"/>
              </a:spcBef>
              <a:spcAft>
                <a:spcPts val="0"/>
              </a:spcAft>
              <a:buClr>
                <a:schemeClr val="tx2"/>
              </a:buClr>
              <a:buSzPct val="100000"/>
              <a:buFontTx/>
              <a:buNone/>
              <a:tabLst/>
              <a:defRPr sz="1400" b="0" i="0" kern="1200">
                <a:solidFill>
                  <a:schemeClr val="tx1"/>
                </a:solidFill>
                <a:latin typeface="+mn-lt"/>
                <a:ea typeface="Verdana" panose="020B0604030504040204" pitchFamily="34" charset="0"/>
                <a:cs typeface="Verdana" panose="020B0604030504040204" pitchFamily="34" charset="0"/>
              </a:defRPr>
            </a:lvl9pPr>
          </a:lstStyle>
          <a:p>
            <a:endParaRPr lang="en-US" sz="1800" dirty="0">
              <a:latin typeface="Figtree" pitchFamily="2" charset="0"/>
              <a:cs typeface="Futura Medium" panose="020B0602020204020303" pitchFamily="34" charset="-79"/>
            </a:endParaRPr>
          </a:p>
          <a:p>
            <a:r>
              <a:rPr lang="en-US" sz="2000" b="1" dirty="0">
                <a:latin typeface="Figtree" pitchFamily="2" charset="0"/>
                <a:cs typeface="Futura Medium" panose="020B0602020204020303" pitchFamily="34" charset="-79"/>
              </a:rPr>
              <a:t>Annabel X. Tan, MPH</a:t>
            </a:r>
          </a:p>
          <a:p>
            <a:r>
              <a:rPr lang="en-US" sz="2000" dirty="0">
                <a:latin typeface="Figtree" pitchFamily="2" charset="0"/>
                <a:cs typeface="Futura Medium" panose="020B0602020204020303" pitchFamily="34" charset="-79"/>
              </a:rPr>
              <a:t>PhD Candidate</a:t>
            </a:r>
          </a:p>
          <a:p>
            <a:r>
              <a:rPr lang="en-US" sz="2000" dirty="0">
                <a:latin typeface="Figtree" pitchFamily="2" charset="0"/>
                <a:cs typeface="Futura Medium" panose="020B0602020204020303" pitchFamily="34" charset="-79"/>
              </a:rPr>
              <a:t>Dept of Epidemiology &amp; Population Health</a:t>
            </a:r>
          </a:p>
          <a:p>
            <a:r>
              <a:rPr lang="en-US" sz="2000" dirty="0">
                <a:latin typeface="Figtree" pitchFamily="2" charset="0"/>
                <a:cs typeface="Futura Medium" panose="020B0602020204020303" pitchFamily="34" charset="-79"/>
              </a:rPr>
              <a:t>Stanford University</a:t>
            </a:r>
          </a:p>
          <a:p>
            <a:endParaRPr lang="en-US" sz="2000" dirty="0">
              <a:latin typeface="Figtree" pitchFamily="2" charset="0"/>
              <a:cs typeface="Futura Medium" panose="020B0602020204020303" pitchFamily="34" charset="-79"/>
            </a:endParaRPr>
          </a:p>
          <a:p>
            <a:endParaRPr lang="en-US" sz="2000" dirty="0">
              <a:latin typeface="Figtree" pitchFamily="2" charset="0"/>
              <a:cs typeface="Futura Medium" panose="020B0602020204020303" pitchFamily="34" charset="-79"/>
            </a:endParaRPr>
          </a:p>
          <a:p>
            <a:endParaRPr lang="en-US" sz="2000" dirty="0">
              <a:latin typeface="Figtree" pitchFamily="2" charset="0"/>
              <a:cs typeface="Futura Medium" panose="020B0602020204020303" pitchFamily="34" charset="-79"/>
            </a:endParaRPr>
          </a:p>
        </p:txBody>
      </p:sp>
      <p:sp>
        <p:nvSpPr>
          <p:cNvPr id="10" name="Rectangle 9">
            <a:extLst>
              <a:ext uri="{FF2B5EF4-FFF2-40B4-BE49-F238E27FC236}">
                <a16:creationId xmlns:a16="http://schemas.microsoft.com/office/drawing/2014/main" id="{DA75DB51-4457-BDD9-5EB7-32EA13EA1E1F}"/>
              </a:ext>
            </a:extLst>
          </p:cNvPr>
          <p:cNvSpPr/>
          <p:nvPr/>
        </p:nvSpPr>
        <p:spPr>
          <a:xfrm>
            <a:off x="0" y="0"/>
            <a:ext cx="12192000" cy="653143"/>
          </a:xfrm>
          <a:prstGeom prst="rect">
            <a:avLst/>
          </a:prstGeom>
          <a:solidFill>
            <a:srgbClr val="8C1515"/>
          </a:solidFill>
          <a:ln>
            <a:solidFill>
              <a:srgbClr val="8C15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AE82F6-1EED-5F06-5781-446C997BC0A4}"/>
              </a:ext>
            </a:extLst>
          </p:cNvPr>
          <p:cNvSpPr/>
          <p:nvPr/>
        </p:nvSpPr>
        <p:spPr>
          <a:xfrm>
            <a:off x="0" y="6205349"/>
            <a:ext cx="12192000" cy="653143"/>
          </a:xfrm>
          <a:prstGeom prst="rect">
            <a:avLst/>
          </a:prstGeom>
          <a:solidFill>
            <a:srgbClr val="8C1515"/>
          </a:solidFill>
          <a:ln>
            <a:solidFill>
              <a:srgbClr val="8C15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201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41512-38D9-BD56-0C08-6ECAC22B4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F8FAE-78E6-88AD-31BE-734A20298301}"/>
              </a:ext>
            </a:extLst>
          </p:cNvPr>
          <p:cNvSpPr>
            <a:spLocks noGrp="1"/>
          </p:cNvSpPr>
          <p:nvPr>
            <p:ph type="title"/>
          </p:nvPr>
        </p:nvSpPr>
        <p:spPr/>
        <p:txBody>
          <a:bodyPr>
            <a:normAutofit/>
          </a:bodyPr>
          <a:lstStyle/>
          <a:p>
            <a:r>
              <a:rPr lang="en-US" dirty="0"/>
              <a:t>ER Visit Rates vs Gini coefficient</a:t>
            </a:r>
          </a:p>
        </p:txBody>
      </p:sp>
      <p:sp>
        <p:nvSpPr>
          <p:cNvPr id="3" name="Slide Number Placeholder 2">
            <a:extLst>
              <a:ext uri="{FF2B5EF4-FFF2-40B4-BE49-F238E27FC236}">
                <a16:creationId xmlns:a16="http://schemas.microsoft.com/office/drawing/2014/main" id="{AE2151D8-36B8-BC03-369D-10EB9184C8D8}"/>
              </a:ext>
            </a:extLst>
          </p:cNvPr>
          <p:cNvSpPr>
            <a:spLocks noGrp="1"/>
          </p:cNvSpPr>
          <p:nvPr>
            <p:ph type="sldNum" sz="quarter" idx="12"/>
          </p:nvPr>
        </p:nvSpPr>
        <p:spPr/>
        <p:txBody>
          <a:bodyPr/>
          <a:lstStyle/>
          <a:p>
            <a:fld id="{4AA7400F-56EA-6948-A30B-AB27383B5A0B}" type="slidenum">
              <a:rPr lang="en-US" smtClean="0"/>
              <a:pPr/>
              <a:t>9</a:t>
            </a:fld>
            <a:endParaRPr lang="en-US" dirty="0"/>
          </a:p>
        </p:txBody>
      </p:sp>
      <p:pic>
        <p:nvPicPr>
          <p:cNvPr id="8" name="Picture 7">
            <a:extLst>
              <a:ext uri="{FF2B5EF4-FFF2-40B4-BE49-F238E27FC236}">
                <a16:creationId xmlns:a16="http://schemas.microsoft.com/office/drawing/2014/main" id="{B6BF9AA2-8349-A0CE-EB92-2DBAF146257B}"/>
              </a:ext>
            </a:extLst>
          </p:cNvPr>
          <p:cNvPicPr>
            <a:picLocks noChangeAspect="1"/>
          </p:cNvPicPr>
          <p:nvPr/>
        </p:nvPicPr>
        <p:blipFill rotWithShape="1">
          <a:blip r:embed="rId3"/>
          <a:srcRect l="23918" r="21121"/>
          <a:stretch/>
        </p:blipFill>
        <p:spPr>
          <a:xfrm>
            <a:off x="1603947" y="1317315"/>
            <a:ext cx="3882452" cy="4680626"/>
          </a:xfrm>
          <a:prstGeom prst="rect">
            <a:avLst/>
          </a:prstGeom>
        </p:spPr>
      </p:pic>
      <p:pic>
        <p:nvPicPr>
          <p:cNvPr id="10" name="Picture 9">
            <a:extLst>
              <a:ext uri="{FF2B5EF4-FFF2-40B4-BE49-F238E27FC236}">
                <a16:creationId xmlns:a16="http://schemas.microsoft.com/office/drawing/2014/main" id="{CA1CF6A2-2275-D377-26E3-E03565E2B47D}"/>
              </a:ext>
            </a:extLst>
          </p:cNvPr>
          <p:cNvPicPr>
            <a:picLocks noChangeAspect="1"/>
          </p:cNvPicPr>
          <p:nvPr/>
        </p:nvPicPr>
        <p:blipFill rotWithShape="1">
          <a:blip r:embed="rId4"/>
          <a:srcRect l="18412" r="28679"/>
          <a:stretch/>
        </p:blipFill>
        <p:spPr>
          <a:xfrm>
            <a:off x="5756223" y="1317315"/>
            <a:ext cx="3882452" cy="4862108"/>
          </a:xfrm>
          <a:prstGeom prst="rect">
            <a:avLst/>
          </a:prstGeom>
        </p:spPr>
      </p:pic>
    </p:spTree>
    <p:extLst>
      <p:ext uri="{BB962C8B-B14F-4D97-AF65-F5344CB8AC3E}">
        <p14:creationId xmlns:p14="http://schemas.microsoft.com/office/powerpoint/2010/main" val="309812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5949-FD75-9841-198F-34B8453D206C}"/>
              </a:ext>
            </a:extLst>
          </p:cNvPr>
          <p:cNvSpPr>
            <a:spLocks noGrp="1"/>
          </p:cNvSpPr>
          <p:nvPr>
            <p:ph type="title"/>
          </p:nvPr>
        </p:nvSpPr>
        <p:spPr>
          <a:xfrm>
            <a:off x="226621" y="355473"/>
            <a:ext cx="11127179" cy="656152"/>
          </a:xfrm>
        </p:spPr>
        <p:txBody>
          <a:bodyPr>
            <a:normAutofit fontScale="90000"/>
          </a:bodyPr>
          <a:lstStyle/>
          <a:p>
            <a:r>
              <a:rPr lang="en-US" dirty="0"/>
              <a:t>Are ER visits associated with temperature on day of visit?</a:t>
            </a:r>
          </a:p>
        </p:txBody>
      </p:sp>
      <p:sp>
        <p:nvSpPr>
          <p:cNvPr id="3" name="Slide Number Placeholder 2">
            <a:extLst>
              <a:ext uri="{FF2B5EF4-FFF2-40B4-BE49-F238E27FC236}">
                <a16:creationId xmlns:a16="http://schemas.microsoft.com/office/drawing/2014/main" id="{86F736EE-B981-62A2-36AE-66CCA900A910}"/>
              </a:ext>
            </a:extLst>
          </p:cNvPr>
          <p:cNvSpPr>
            <a:spLocks noGrp="1"/>
          </p:cNvSpPr>
          <p:nvPr>
            <p:ph type="sldNum" sz="quarter" idx="12"/>
          </p:nvPr>
        </p:nvSpPr>
        <p:spPr/>
        <p:txBody>
          <a:bodyPr/>
          <a:lstStyle/>
          <a:p>
            <a:fld id="{4AA7400F-56EA-6948-A30B-AB27383B5A0B}" type="slidenum">
              <a:rPr lang="en-US" smtClean="0"/>
              <a:pPr/>
              <a:t>10</a:t>
            </a:fld>
            <a:endParaRPr lang="en-US" dirty="0"/>
          </a:p>
        </p:txBody>
      </p:sp>
      <p:grpSp>
        <p:nvGrpSpPr>
          <p:cNvPr id="15" name="Group 14">
            <a:extLst>
              <a:ext uri="{FF2B5EF4-FFF2-40B4-BE49-F238E27FC236}">
                <a16:creationId xmlns:a16="http://schemas.microsoft.com/office/drawing/2014/main" id="{A6AD0153-7BD2-109B-F000-F7531B1C6341}"/>
              </a:ext>
            </a:extLst>
          </p:cNvPr>
          <p:cNvGrpSpPr/>
          <p:nvPr/>
        </p:nvGrpSpPr>
        <p:grpSpPr>
          <a:xfrm>
            <a:off x="2288383" y="1376167"/>
            <a:ext cx="8585264" cy="4755844"/>
            <a:chOff x="2288383" y="1376167"/>
            <a:chExt cx="8585264" cy="4755844"/>
          </a:xfrm>
        </p:grpSpPr>
        <p:sp>
          <p:nvSpPr>
            <p:cNvPr id="7" name="TextBox 6">
              <a:extLst>
                <a:ext uri="{FF2B5EF4-FFF2-40B4-BE49-F238E27FC236}">
                  <a16:creationId xmlns:a16="http://schemas.microsoft.com/office/drawing/2014/main" id="{9293225B-DA44-02D4-330E-4AE0FBFFE210}"/>
                </a:ext>
              </a:extLst>
            </p:cNvPr>
            <p:cNvSpPr txBox="1"/>
            <p:nvPr/>
          </p:nvSpPr>
          <p:spPr>
            <a:xfrm>
              <a:off x="8511209" y="1885600"/>
              <a:ext cx="1825627" cy="369332"/>
            </a:xfrm>
            <a:prstGeom prst="rect">
              <a:avLst/>
            </a:prstGeom>
            <a:noFill/>
          </p:spPr>
          <p:txBody>
            <a:bodyPr wrap="square" rtlCol="0">
              <a:spAutoFit/>
            </a:bodyPr>
            <a:lstStyle/>
            <a:p>
              <a:r>
                <a:rPr lang="en-US" dirty="0">
                  <a:latin typeface="Figtree" pitchFamily="2" charset="0"/>
                </a:rPr>
                <a:t>1.13 (0.97 – 1.31)</a:t>
              </a:r>
            </a:p>
          </p:txBody>
        </p:sp>
        <p:pic>
          <p:nvPicPr>
            <p:cNvPr id="9" name="Picture 8" descr="A graph with black squares and a white background&#10;&#10;Description automatically generated">
              <a:extLst>
                <a:ext uri="{FF2B5EF4-FFF2-40B4-BE49-F238E27FC236}">
                  <a16:creationId xmlns:a16="http://schemas.microsoft.com/office/drawing/2014/main" id="{643BE29E-8972-3BEC-3EDA-50EAD275FCD8}"/>
                </a:ext>
              </a:extLst>
            </p:cNvPr>
            <p:cNvPicPr>
              <a:picLocks noChangeAspect="1"/>
            </p:cNvPicPr>
            <p:nvPr/>
          </p:nvPicPr>
          <p:blipFill>
            <a:blip r:embed="rId3"/>
            <a:stretch>
              <a:fillRect/>
            </a:stretch>
          </p:blipFill>
          <p:spPr>
            <a:xfrm>
              <a:off x="2288383" y="1595745"/>
              <a:ext cx="6222826" cy="4536266"/>
            </a:xfrm>
            <a:prstGeom prst="rect">
              <a:avLst/>
            </a:prstGeom>
          </p:spPr>
        </p:pic>
        <p:sp>
          <p:nvSpPr>
            <p:cNvPr id="10" name="TextBox 9">
              <a:extLst>
                <a:ext uri="{FF2B5EF4-FFF2-40B4-BE49-F238E27FC236}">
                  <a16:creationId xmlns:a16="http://schemas.microsoft.com/office/drawing/2014/main" id="{99B9A4D9-2F65-4A0B-6E72-14FE81E963CE}"/>
                </a:ext>
              </a:extLst>
            </p:cNvPr>
            <p:cNvSpPr txBox="1"/>
            <p:nvPr/>
          </p:nvSpPr>
          <p:spPr>
            <a:xfrm>
              <a:off x="8511209" y="2620607"/>
              <a:ext cx="2053966" cy="369332"/>
            </a:xfrm>
            <a:prstGeom prst="rect">
              <a:avLst/>
            </a:prstGeom>
            <a:noFill/>
          </p:spPr>
          <p:txBody>
            <a:bodyPr wrap="square" rtlCol="0">
              <a:spAutoFit/>
            </a:bodyPr>
            <a:lstStyle/>
            <a:p>
              <a:r>
                <a:rPr lang="en-US" dirty="0">
                  <a:latin typeface="Figtree" pitchFamily="2" charset="0"/>
                </a:rPr>
                <a:t>1.16 (0.99 – 1.35)</a:t>
              </a:r>
            </a:p>
          </p:txBody>
        </p:sp>
        <p:sp>
          <p:nvSpPr>
            <p:cNvPr id="11" name="TextBox 10">
              <a:extLst>
                <a:ext uri="{FF2B5EF4-FFF2-40B4-BE49-F238E27FC236}">
                  <a16:creationId xmlns:a16="http://schemas.microsoft.com/office/drawing/2014/main" id="{C45C8AFE-96CE-985C-ED99-9790EAA21CC3}"/>
                </a:ext>
              </a:extLst>
            </p:cNvPr>
            <p:cNvSpPr txBox="1"/>
            <p:nvPr/>
          </p:nvSpPr>
          <p:spPr>
            <a:xfrm>
              <a:off x="8511208" y="3494546"/>
              <a:ext cx="2362439" cy="369332"/>
            </a:xfrm>
            <a:prstGeom prst="rect">
              <a:avLst/>
            </a:prstGeom>
            <a:noFill/>
          </p:spPr>
          <p:txBody>
            <a:bodyPr wrap="square" rtlCol="0">
              <a:spAutoFit/>
            </a:bodyPr>
            <a:lstStyle/>
            <a:p>
              <a:r>
                <a:rPr lang="en-US" dirty="0">
                  <a:latin typeface="Figtree" pitchFamily="2" charset="0"/>
                </a:rPr>
                <a:t>1.13 (1.03 – 1.22) **</a:t>
              </a:r>
            </a:p>
          </p:txBody>
        </p:sp>
        <p:sp>
          <p:nvSpPr>
            <p:cNvPr id="12" name="TextBox 11">
              <a:extLst>
                <a:ext uri="{FF2B5EF4-FFF2-40B4-BE49-F238E27FC236}">
                  <a16:creationId xmlns:a16="http://schemas.microsoft.com/office/drawing/2014/main" id="{9970CEDB-858F-03F2-5B15-5B8B943C1C42}"/>
                </a:ext>
              </a:extLst>
            </p:cNvPr>
            <p:cNvSpPr txBox="1"/>
            <p:nvPr/>
          </p:nvSpPr>
          <p:spPr>
            <a:xfrm>
              <a:off x="8511208" y="4328746"/>
              <a:ext cx="2153119" cy="369332"/>
            </a:xfrm>
            <a:prstGeom prst="rect">
              <a:avLst/>
            </a:prstGeom>
            <a:noFill/>
          </p:spPr>
          <p:txBody>
            <a:bodyPr wrap="square" rtlCol="0">
              <a:spAutoFit/>
            </a:bodyPr>
            <a:lstStyle/>
            <a:p>
              <a:r>
                <a:rPr lang="en-US" dirty="0">
                  <a:latin typeface="Figtree" pitchFamily="2" charset="0"/>
                </a:rPr>
                <a:t>1.30 (0.95 – 1.77)</a:t>
              </a:r>
            </a:p>
          </p:txBody>
        </p:sp>
        <p:sp>
          <p:nvSpPr>
            <p:cNvPr id="13" name="TextBox 12">
              <a:extLst>
                <a:ext uri="{FF2B5EF4-FFF2-40B4-BE49-F238E27FC236}">
                  <a16:creationId xmlns:a16="http://schemas.microsoft.com/office/drawing/2014/main" id="{F0EFCD70-2498-B3C5-FE25-43E4DA542E40}"/>
                </a:ext>
              </a:extLst>
            </p:cNvPr>
            <p:cNvSpPr txBox="1"/>
            <p:nvPr/>
          </p:nvSpPr>
          <p:spPr>
            <a:xfrm>
              <a:off x="8511208" y="5103492"/>
              <a:ext cx="2153119" cy="369332"/>
            </a:xfrm>
            <a:prstGeom prst="rect">
              <a:avLst/>
            </a:prstGeom>
            <a:noFill/>
          </p:spPr>
          <p:txBody>
            <a:bodyPr wrap="square" rtlCol="0">
              <a:spAutoFit/>
            </a:bodyPr>
            <a:lstStyle/>
            <a:p>
              <a:r>
                <a:rPr lang="en-US" dirty="0">
                  <a:latin typeface="Figtree" pitchFamily="2" charset="0"/>
                </a:rPr>
                <a:t>1.17 (1.06 – 1.30) **</a:t>
              </a:r>
            </a:p>
          </p:txBody>
        </p:sp>
        <p:sp>
          <p:nvSpPr>
            <p:cNvPr id="14" name="TextBox 13">
              <a:extLst>
                <a:ext uri="{FF2B5EF4-FFF2-40B4-BE49-F238E27FC236}">
                  <a16:creationId xmlns:a16="http://schemas.microsoft.com/office/drawing/2014/main" id="{52162182-102D-5E9B-3689-FCD1396F9EFD}"/>
                </a:ext>
              </a:extLst>
            </p:cNvPr>
            <p:cNvSpPr txBox="1"/>
            <p:nvPr/>
          </p:nvSpPr>
          <p:spPr>
            <a:xfrm>
              <a:off x="4389064" y="1376167"/>
              <a:ext cx="1825627" cy="369332"/>
            </a:xfrm>
            <a:prstGeom prst="rect">
              <a:avLst/>
            </a:prstGeom>
            <a:noFill/>
          </p:spPr>
          <p:txBody>
            <a:bodyPr wrap="square" rtlCol="0">
              <a:spAutoFit/>
            </a:bodyPr>
            <a:lstStyle/>
            <a:p>
              <a:r>
                <a:rPr lang="en-US" b="1" dirty="0">
                  <a:latin typeface="Figtree" pitchFamily="2" charset="0"/>
                </a:rPr>
                <a:t>Odds Ratio</a:t>
              </a:r>
            </a:p>
          </p:txBody>
        </p:sp>
      </p:grpSp>
      <p:sp>
        <p:nvSpPr>
          <p:cNvPr id="4" name="TextBox 3">
            <a:extLst>
              <a:ext uri="{FF2B5EF4-FFF2-40B4-BE49-F238E27FC236}">
                <a16:creationId xmlns:a16="http://schemas.microsoft.com/office/drawing/2014/main" id="{EBECD510-33AA-B343-F265-F73887A21B8F}"/>
              </a:ext>
            </a:extLst>
          </p:cNvPr>
          <p:cNvSpPr txBox="1"/>
          <p:nvPr/>
        </p:nvSpPr>
        <p:spPr>
          <a:xfrm>
            <a:off x="7615828" y="1371341"/>
            <a:ext cx="4393460" cy="369332"/>
          </a:xfrm>
          <a:prstGeom prst="rect">
            <a:avLst/>
          </a:prstGeom>
          <a:noFill/>
        </p:spPr>
        <p:txBody>
          <a:bodyPr wrap="square" rtlCol="0">
            <a:spAutoFit/>
          </a:bodyPr>
          <a:lstStyle/>
          <a:p>
            <a:r>
              <a:rPr lang="en-US" dirty="0">
                <a:latin typeface="Figtree" pitchFamily="2" charset="0"/>
              </a:rPr>
              <a:t>ER visit  ~ temperature on day of visit </a:t>
            </a:r>
          </a:p>
        </p:txBody>
      </p:sp>
    </p:spTree>
    <p:extLst>
      <p:ext uri="{BB962C8B-B14F-4D97-AF65-F5344CB8AC3E}">
        <p14:creationId xmlns:p14="http://schemas.microsoft.com/office/powerpoint/2010/main" val="427066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6FA6-7900-D9B9-D663-3281C2910CFF}"/>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A5D84E65-65DC-70B2-4A99-1B82C6A9E92F}"/>
              </a:ext>
            </a:extLst>
          </p:cNvPr>
          <p:cNvSpPr>
            <a:spLocks noGrp="1"/>
          </p:cNvSpPr>
          <p:nvPr>
            <p:ph type="sldNum" sz="quarter" idx="12"/>
          </p:nvPr>
        </p:nvSpPr>
        <p:spPr/>
        <p:txBody>
          <a:bodyPr/>
          <a:lstStyle/>
          <a:p>
            <a:fld id="{4AA7400F-56EA-6948-A30B-AB27383B5A0B}" type="slidenum">
              <a:rPr lang="en-US" smtClean="0"/>
              <a:pPr/>
              <a:t>11</a:t>
            </a:fld>
            <a:endParaRPr lang="en-US" dirty="0"/>
          </a:p>
        </p:txBody>
      </p:sp>
      <p:sp>
        <p:nvSpPr>
          <p:cNvPr id="4" name="TextBox 3">
            <a:extLst>
              <a:ext uri="{FF2B5EF4-FFF2-40B4-BE49-F238E27FC236}">
                <a16:creationId xmlns:a16="http://schemas.microsoft.com/office/drawing/2014/main" id="{2509C2C2-B84F-4BEA-EBA1-E5D9127C2D94}"/>
              </a:ext>
            </a:extLst>
          </p:cNvPr>
          <p:cNvSpPr txBox="1"/>
          <p:nvPr/>
        </p:nvSpPr>
        <p:spPr>
          <a:xfrm>
            <a:off x="623478" y="1532377"/>
            <a:ext cx="10095322" cy="3080330"/>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000" dirty="0">
                <a:latin typeface="Figtree" pitchFamily="2" charset="0"/>
              </a:rPr>
              <a:t>Run conditional logistic models, incorporating lag days using distributed non-linear lag (DLNM) for temperature</a:t>
            </a:r>
          </a:p>
          <a:p>
            <a:pPr marL="342900" indent="-342900">
              <a:lnSpc>
                <a:spcPct val="200000"/>
              </a:lnSpc>
              <a:buFont typeface="Arial" panose="020B0604020202020204" pitchFamily="34" charset="0"/>
              <a:buChar char="•"/>
            </a:pPr>
            <a:r>
              <a:rPr lang="en-US" sz="2000" dirty="0">
                <a:latin typeface="Figtree" pitchFamily="2" charset="0"/>
              </a:rPr>
              <a:t>Compare performance between linear, splines, DLNM models</a:t>
            </a:r>
          </a:p>
          <a:p>
            <a:pPr marL="342900" indent="-342900">
              <a:lnSpc>
                <a:spcPct val="200000"/>
              </a:lnSpc>
              <a:buFont typeface="Arial" panose="020B0604020202020204" pitchFamily="34" charset="0"/>
              <a:buChar char="•"/>
            </a:pPr>
            <a:r>
              <a:rPr lang="en-US" sz="2000" dirty="0">
                <a:latin typeface="Figtree" pitchFamily="2" charset="0"/>
              </a:rPr>
              <a:t>Compare differences in models in using symmetric/asymmetric control periods</a:t>
            </a:r>
          </a:p>
          <a:p>
            <a:pPr marL="342900" indent="-342900">
              <a:lnSpc>
                <a:spcPct val="200000"/>
              </a:lnSpc>
              <a:buFont typeface="Arial" panose="020B0604020202020204" pitchFamily="34" charset="0"/>
              <a:buChar char="•"/>
            </a:pPr>
            <a:r>
              <a:rPr lang="en-US" sz="2000" dirty="0">
                <a:latin typeface="Figtree" pitchFamily="2" charset="0"/>
              </a:rPr>
              <a:t>Use change in temperature as an exposure across lag days</a:t>
            </a:r>
          </a:p>
        </p:txBody>
      </p:sp>
    </p:spTree>
    <p:extLst>
      <p:ext uri="{BB962C8B-B14F-4D97-AF65-F5344CB8AC3E}">
        <p14:creationId xmlns:p14="http://schemas.microsoft.com/office/powerpoint/2010/main" val="3189839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92B8-B099-B508-6350-412020146889}"/>
              </a:ext>
            </a:extLst>
          </p:cNvPr>
          <p:cNvSpPr>
            <a:spLocks noGrp="1"/>
          </p:cNvSpPr>
          <p:nvPr>
            <p:ph type="title"/>
          </p:nvPr>
        </p:nvSpPr>
        <p:spPr/>
        <p:txBody>
          <a:bodyPr vert="horz" lIns="91440" tIns="45720" rIns="91440" bIns="45720" rtlCol="0" anchor="b">
            <a:normAutofit/>
          </a:bodyPr>
          <a:lstStyle/>
          <a:p>
            <a:r>
              <a:rPr lang="en-US" kern="1200" dirty="0">
                <a:solidFill>
                  <a:schemeClr val="tx1"/>
                </a:solidFill>
              </a:rPr>
              <a:t>Acknowledgements</a:t>
            </a:r>
          </a:p>
        </p:txBody>
      </p:sp>
      <p:sp>
        <p:nvSpPr>
          <p:cNvPr id="3" name="Slide Number Placeholder 2">
            <a:extLst>
              <a:ext uri="{FF2B5EF4-FFF2-40B4-BE49-F238E27FC236}">
                <a16:creationId xmlns:a16="http://schemas.microsoft.com/office/drawing/2014/main" id="{5E651B33-B53A-DAE9-8C41-09C4E93134E1}"/>
              </a:ext>
            </a:extLst>
          </p:cNvPr>
          <p:cNvSpPr>
            <a:spLocks noGrp="1"/>
          </p:cNvSpPr>
          <p:nvPr>
            <p:ph type="sldNum" sz="quarter" idx="12"/>
          </p:nvPr>
        </p:nvSpPr>
        <p:spPr/>
        <p:txBody>
          <a:bodyPr vert="horz" lIns="91440" tIns="45720" rIns="91440" bIns="45720" rtlCol="0" anchor="ctr">
            <a:normAutofit/>
          </a:bodyPr>
          <a:lstStyle/>
          <a:p>
            <a:pPr algn="r">
              <a:spcAft>
                <a:spcPts val="600"/>
              </a:spcAft>
            </a:pPr>
            <a:fld id="{4AA7400F-56EA-6948-A30B-AB27383B5A0B}" type="slidenum">
              <a:rPr lang="en-US" sz="1200" smtClean="0">
                <a:solidFill>
                  <a:schemeClr val="tx1">
                    <a:tint val="75000"/>
                  </a:schemeClr>
                </a:solidFill>
                <a:latin typeface="+mn-lt"/>
              </a:rPr>
              <a:pPr algn="r">
                <a:spcAft>
                  <a:spcPts val="600"/>
                </a:spcAft>
              </a:pPr>
              <a:t>12</a:t>
            </a:fld>
            <a:endParaRPr lang="en-US" sz="1200">
              <a:solidFill>
                <a:schemeClr val="tx1">
                  <a:tint val="75000"/>
                </a:schemeClr>
              </a:solidFill>
              <a:latin typeface="+mn-lt"/>
            </a:endParaRPr>
          </a:p>
        </p:txBody>
      </p:sp>
      <p:sp>
        <p:nvSpPr>
          <p:cNvPr id="4" name="TextBox 3">
            <a:extLst>
              <a:ext uri="{FF2B5EF4-FFF2-40B4-BE49-F238E27FC236}">
                <a16:creationId xmlns:a16="http://schemas.microsoft.com/office/drawing/2014/main" id="{A82F774C-662D-E612-C096-9BEE5DEE176F}"/>
              </a:ext>
            </a:extLst>
          </p:cNvPr>
          <p:cNvSpPr txBox="1"/>
          <p:nvPr/>
        </p:nvSpPr>
        <p:spPr>
          <a:xfrm>
            <a:off x="4034170" y="1833236"/>
            <a:ext cx="3125972" cy="2554545"/>
          </a:xfrm>
          <a:prstGeom prst="rect">
            <a:avLst/>
          </a:prstGeom>
          <a:noFill/>
        </p:spPr>
        <p:txBody>
          <a:bodyPr wrap="square" rtlCol="0">
            <a:spAutoFit/>
          </a:bodyPr>
          <a:lstStyle/>
          <a:p>
            <a:r>
              <a:rPr lang="en-US" sz="2000" b="1" dirty="0">
                <a:latin typeface="Figtree" pitchFamily="2" charset="0"/>
              </a:rPr>
              <a:t>Stanford</a:t>
            </a:r>
          </a:p>
          <a:p>
            <a:pPr marL="285750" indent="-285750">
              <a:buFont typeface="Arial" panose="020B0604020202020204" pitchFamily="34" charset="0"/>
              <a:buChar char="•"/>
            </a:pPr>
            <a:r>
              <a:rPr lang="en-US" sz="2000" dirty="0">
                <a:latin typeface="Figtree" pitchFamily="2" charset="0"/>
              </a:rPr>
              <a:t>Michelle </a:t>
            </a:r>
            <a:r>
              <a:rPr lang="en-US" sz="2000" dirty="0" err="1">
                <a:latin typeface="Figtree" pitchFamily="2" charset="0"/>
              </a:rPr>
              <a:t>Odden</a:t>
            </a:r>
            <a:r>
              <a:rPr lang="en-US" sz="2000" dirty="0">
                <a:latin typeface="Figtree" pitchFamily="2" charset="0"/>
              </a:rPr>
              <a:t>, PhD</a:t>
            </a:r>
          </a:p>
          <a:p>
            <a:pPr marL="285750" indent="-285750">
              <a:buFont typeface="Arial" panose="020B0604020202020204" pitchFamily="34" charset="0"/>
              <a:buChar char="•"/>
            </a:pPr>
            <a:r>
              <a:rPr lang="en-US" sz="2000" dirty="0">
                <a:latin typeface="Figtree" pitchFamily="2" charset="0"/>
              </a:rPr>
              <a:t>Sam Heft-Neal, PhD</a:t>
            </a:r>
          </a:p>
          <a:p>
            <a:pPr marL="285750" indent="-285750">
              <a:buFont typeface="Arial" panose="020B0604020202020204" pitchFamily="34" charset="0"/>
              <a:buChar char="•"/>
            </a:pPr>
            <a:r>
              <a:rPr lang="en-US" sz="2000" dirty="0">
                <a:latin typeface="Figtree" pitchFamily="2" charset="0"/>
              </a:rPr>
              <a:t>Andres Cardenas, PhD</a:t>
            </a:r>
          </a:p>
          <a:p>
            <a:pPr marL="285750" indent="-285750">
              <a:buFont typeface="Arial" panose="020B0604020202020204" pitchFamily="34" charset="0"/>
              <a:buChar char="•"/>
            </a:pPr>
            <a:r>
              <a:rPr lang="en-US" sz="2000" dirty="0">
                <a:latin typeface="Figtree" pitchFamily="2" charset="0"/>
              </a:rPr>
              <a:t>Andy Chang, MD, MS</a:t>
            </a:r>
          </a:p>
          <a:p>
            <a:endParaRPr lang="en-US" sz="2000" dirty="0">
              <a:latin typeface="Figtree" pitchFamily="2" charset="0"/>
            </a:endParaRPr>
          </a:p>
          <a:p>
            <a:r>
              <a:rPr lang="en-US" sz="2000" b="1" dirty="0">
                <a:latin typeface="Figtree" pitchFamily="2" charset="0"/>
              </a:rPr>
              <a:t>Harvard</a:t>
            </a:r>
          </a:p>
          <a:p>
            <a:pPr marL="285750" indent="-285750">
              <a:buFont typeface="Arial" panose="020B0604020202020204" pitchFamily="34" charset="0"/>
              <a:buChar char="•"/>
            </a:pPr>
            <a:r>
              <a:rPr lang="en-US" sz="2000" dirty="0">
                <a:latin typeface="Figtree" pitchFamily="2" charset="0"/>
              </a:rPr>
              <a:t>Kari Nadeau, MD, PhD</a:t>
            </a:r>
          </a:p>
        </p:txBody>
      </p:sp>
      <p:sp>
        <p:nvSpPr>
          <p:cNvPr id="5" name="TextBox 4">
            <a:extLst>
              <a:ext uri="{FF2B5EF4-FFF2-40B4-BE49-F238E27FC236}">
                <a16:creationId xmlns:a16="http://schemas.microsoft.com/office/drawing/2014/main" id="{CAE6A6E0-D7B8-B3A0-F975-F80FED861C74}"/>
              </a:ext>
            </a:extLst>
          </p:cNvPr>
          <p:cNvSpPr txBox="1"/>
          <p:nvPr/>
        </p:nvSpPr>
        <p:spPr>
          <a:xfrm>
            <a:off x="4034170" y="4511352"/>
            <a:ext cx="3617937" cy="707886"/>
          </a:xfrm>
          <a:prstGeom prst="rect">
            <a:avLst/>
          </a:prstGeom>
          <a:noFill/>
        </p:spPr>
        <p:txBody>
          <a:bodyPr wrap="square" rtlCol="0">
            <a:spAutoFit/>
          </a:bodyPr>
          <a:lstStyle/>
          <a:p>
            <a:r>
              <a:rPr lang="en-US" sz="2000" b="1" dirty="0">
                <a:latin typeface="Figtree" pitchFamily="2" charset="0"/>
              </a:rPr>
              <a:t>Columbia</a:t>
            </a:r>
          </a:p>
          <a:p>
            <a:pPr marL="285750" indent="-285750">
              <a:buFont typeface="Arial" panose="020B0604020202020204" pitchFamily="34" charset="0"/>
              <a:buChar char="•"/>
            </a:pPr>
            <a:r>
              <a:rPr lang="en-US" sz="2000" dirty="0">
                <a:latin typeface="Figtree" pitchFamily="2" charset="0"/>
              </a:rPr>
              <a:t>Robbie Parks, PhD</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5E5F9C1F-4D43-19F5-A283-E98D40E99F34}"/>
              </a:ext>
            </a:extLst>
          </p:cNvPr>
          <p:cNvPicPr>
            <a:picLocks noChangeAspect="1"/>
          </p:cNvPicPr>
          <p:nvPr/>
        </p:nvPicPr>
        <p:blipFill>
          <a:blip r:embed="rId3">
            <a:alphaModFix amt="50000"/>
          </a:blip>
          <a:stretch>
            <a:fillRect/>
          </a:stretch>
        </p:blipFill>
        <p:spPr>
          <a:xfrm>
            <a:off x="294758" y="3735620"/>
            <a:ext cx="2308324" cy="2308324"/>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399E4B12-1128-BAFB-7BF1-E06869FBD3F0}"/>
              </a:ext>
            </a:extLst>
          </p:cNvPr>
          <p:cNvPicPr>
            <a:picLocks noChangeAspect="1"/>
          </p:cNvPicPr>
          <p:nvPr/>
        </p:nvPicPr>
        <p:blipFill>
          <a:blip r:embed="rId3">
            <a:alphaModFix amt="50000"/>
          </a:blip>
          <a:stretch>
            <a:fillRect/>
          </a:stretch>
        </p:blipFill>
        <p:spPr>
          <a:xfrm>
            <a:off x="9883676" y="3920286"/>
            <a:ext cx="2308324" cy="2308324"/>
          </a:xfrm>
          <a:prstGeom prst="rect">
            <a:avLst/>
          </a:prstGeom>
        </p:spPr>
      </p:pic>
      <p:sp>
        <p:nvSpPr>
          <p:cNvPr id="6" name="TextBox 5">
            <a:extLst>
              <a:ext uri="{FF2B5EF4-FFF2-40B4-BE49-F238E27FC236}">
                <a16:creationId xmlns:a16="http://schemas.microsoft.com/office/drawing/2014/main" id="{DFA3E0D5-9FF8-50DD-96BE-6746AA661FA0}"/>
              </a:ext>
            </a:extLst>
          </p:cNvPr>
          <p:cNvSpPr txBox="1"/>
          <p:nvPr/>
        </p:nvSpPr>
        <p:spPr>
          <a:xfrm>
            <a:off x="4034169" y="5336058"/>
            <a:ext cx="3943640" cy="707886"/>
          </a:xfrm>
          <a:prstGeom prst="rect">
            <a:avLst/>
          </a:prstGeom>
          <a:noFill/>
        </p:spPr>
        <p:txBody>
          <a:bodyPr wrap="square" rtlCol="0">
            <a:spAutoFit/>
          </a:bodyPr>
          <a:lstStyle/>
          <a:p>
            <a:r>
              <a:rPr lang="en-US" sz="2000" b="1" dirty="0">
                <a:latin typeface="Figtree" pitchFamily="2" charset="0"/>
              </a:rPr>
              <a:t>UCSD</a:t>
            </a:r>
          </a:p>
          <a:p>
            <a:pPr marL="285750" indent="-285750">
              <a:buFont typeface="Arial" panose="020B0604020202020204" pitchFamily="34" charset="0"/>
              <a:buChar char="•"/>
            </a:pPr>
            <a:r>
              <a:rPr lang="en-US" sz="2000" dirty="0">
                <a:latin typeface="Figtree" pitchFamily="2" charset="0"/>
              </a:rPr>
              <a:t>Rosana Aguilera Becker, PhD</a:t>
            </a:r>
          </a:p>
        </p:txBody>
      </p:sp>
    </p:spTree>
    <p:extLst>
      <p:ext uri="{BB962C8B-B14F-4D97-AF65-F5344CB8AC3E}">
        <p14:creationId xmlns:p14="http://schemas.microsoft.com/office/powerpoint/2010/main" val="1638347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34011E-9617-37D4-ECBB-08439F83599F}"/>
              </a:ext>
            </a:extLst>
          </p:cNvPr>
          <p:cNvSpPr>
            <a:spLocks noGrp="1"/>
          </p:cNvSpPr>
          <p:nvPr>
            <p:ph type="ctrTitle"/>
          </p:nvPr>
        </p:nvSpPr>
        <p:spPr/>
        <p:txBody>
          <a:bodyPr/>
          <a:lstStyle/>
          <a:p>
            <a:r>
              <a:rPr lang="en-US" dirty="0"/>
              <a:t>THANK YOU!</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73B9DC92-A72D-8164-77C7-0CBA1DE864A2}"/>
              </a:ext>
            </a:extLst>
          </p:cNvPr>
          <p:cNvPicPr>
            <a:picLocks noChangeAspect="1"/>
          </p:cNvPicPr>
          <p:nvPr/>
        </p:nvPicPr>
        <p:blipFill>
          <a:blip r:embed="rId2"/>
          <a:stretch>
            <a:fillRect/>
          </a:stretch>
        </p:blipFill>
        <p:spPr>
          <a:xfrm flipH="1">
            <a:off x="3899337" y="4183449"/>
            <a:ext cx="323193" cy="323193"/>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A7ECC6BA-2441-7FEC-84AC-CE92AABBAA83}"/>
              </a:ext>
            </a:extLst>
          </p:cNvPr>
          <p:cNvPicPr>
            <a:picLocks noChangeAspect="1"/>
          </p:cNvPicPr>
          <p:nvPr/>
        </p:nvPicPr>
        <p:blipFill>
          <a:blip r:embed="rId3"/>
          <a:stretch>
            <a:fillRect/>
          </a:stretch>
        </p:blipFill>
        <p:spPr>
          <a:xfrm>
            <a:off x="3899337" y="4674917"/>
            <a:ext cx="323193" cy="323193"/>
          </a:xfrm>
          <a:prstGeom prst="rect">
            <a:avLst/>
          </a:prstGeom>
        </p:spPr>
      </p:pic>
      <p:sp>
        <p:nvSpPr>
          <p:cNvPr id="12" name="TextBox 11">
            <a:extLst>
              <a:ext uri="{FF2B5EF4-FFF2-40B4-BE49-F238E27FC236}">
                <a16:creationId xmlns:a16="http://schemas.microsoft.com/office/drawing/2014/main" id="{1961E2A4-DBC5-38E2-2E21-1CFB0E0CD67C}"/>
              </a:ext>
            </a:extLst>
          </p:cNvPr>
          <p:cNvSpPr txBox="1"/>
          <p:nvPr/>
        </p:nvSpPr>
        <p:spPr>
          <a:xfrm>
            <a:off x="4222530" y="4599014"/>
            <a:ext cx="4172607" cy="461665"/>
          </a:xfrm>
          <a:prstGeom prst="rect">
            <a:avLst/>
          </a:prstGeom>
          <a:noFill/>
        </p:spPr>
        <p:txBody>
          <a:bodyPr wrap="square" rtlCol="0">
            <a:spAutoFit/>
          </a:bodyPr>
          <a:lstStyle/>
          <a:p>
            <a:r>
              <a:rPr lang="en-US" sz="2400" dirty="0" err="1">
                <a:latin typeface="Figtree" pitchFamily="2" charset="0"/>
              </a:rPr>
              <a:t>linkedin.com</a:t>
            </a:r>
            <a:r>
              <a:rPr lang="en-US" sz="2400" dirty="0">
                <a:latin typeface="Figtree" pitchFamily="2" charset="0"/>
              </a:rPr>
              <a:t>/in/</a:t>
            </a:r>
            <a:r>
              <a:rPr lang="en-US" sz="2400" dirty="0" err="1">
                <a:latin typeface="Figtree" pitchFamily="2" charset="0"/>
              </a:rPr>
              <a:t>annabelxtan</a:t>
            </a:r>
            <a:endParaRPr lang="en-US" sz="2400" dirty="0">
              <a:latin typeface="Figtree" pitchFamily="2" charset="0"/>
            </a:endParaRPr>
          </a:p>
        </p:txBody>
      </p:sp>
      <p:sp>
        <p:nvSpPr>
          <p:cNvPr id="15" name="TextBox 14">
            <a:extLst>
              <a:ext uri="{FF2B5EF4-FFF2-40B4-BE49-F238E27FC236}">
                <a16:creationId xmlns:a16="http://schemas.microsoft.com/office/drawing/2014/main" id="{59DC5F91-9270-34C9-6543-0855F96482A8}"/>
              </a:ext>
            </a:extLst>
          </p:cNvPr>
          <p:cNvSpPr txBox="1"/>
          <p:nvPr/>
        </p:nvSpPr>
        <p:spPr>
          <a:xfrm>
            <a:off x="4222530" y="4137349"/>
            <a:ext cx="4172607" cy="461665"/>
          </a:xfrm>
          <a:prstGeom prst="rect">
            <a:avLst/>
          </a:prstGeom>
          <a:noFill/>
        </p:spPr>
        <p:txBody>
          <a:bodyPr wrap="square" rtlCol="0">
            <a:spAutoFit/>
          </a:bodyPr>
          <a:lstStyle/>
          <a:p>
            <a:r>
              <a:rPr lang="en-US" sz="2400" dirty="0" err="1">
                <a:latin typeface="Figtree" pitchFamily="2" charset="0"/>
              </a:rPr>
              <a:t>annabelxtan@stanford.edu</a:t>
            </a:r>
            <a:endParaRPr lang="en-US" sz="2400" dirty="0">
              <a:latin typeface="Figtree" pitchFamily="2" charset="0"/>
            </a:endParaRPr>
          </a:p>
        </p:txBody>
      </p:sp>
      <p:pic>
        <p:nvPicPr>
          <p:cNvPr id="16" name="Picture 15">
            <a:extLst>
              <a:ext uri="{FF2B5EF4-FFF2-40B4-BE49-F238E27FC236}">
                <a16:creationId xmlns:a16="http://schemas.microsoft.com/office/drawing/2014/main" id="{1234B7EB-6B54-8DF0-351C-0E377106DC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0692" y="5673068"/>
            <a:ext cx="3402456" cy="428200"/>
          </a:xfrm>
          <a:prstGeom prst="rect">
            <a:avLst/>
          </a:prstGeom>
        </p:spPr>
      </p:pic>
      <p:sp>
        <p:nvSpPr>
          <p:cNvPr id="17" name="Rectangle 16">
            <a:extLst>
              <a:ext uri="{FF2B5EF4-FFF2-40B4-BE49-F238E27FC236}">
                <a16:creationId xmlns:a16="http://schemas.microsoft.com/office/drawing/2014/main" id="{A7E23E43-C01D-30B5-D2A4-3A8DB790DEDE}"/>
              </a:ext>
            </a:extLst>
          </p:cNvPr>
          <p:cNvSpPr/>
          <p:nvPr/>
        </p:nvSpPr>
        <p:spPr>
          <a:xfrm>
            <a:off x="0" y="0"/>
            <a:ext cx="12192000" cy="653143"/>
          </a:xfrm>
          <a:prstGeom prst="rect">
            <a:avLst/>
          </a:prstGeom>
          <a:solidFill>
            <a:srgbClr val="8C1515"/>
          </a:solidFill>
          <a:ln>
            <a:solidFill>
              <a:srgbClr val="8C15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143110E-90A0-277D-5795-B192CF1A6625}"/>
              </a:ext>
            </a:extLst>
          </p:cNvPr>
          <p:cNvSpPr/>
          <p:nvPr/>
        </p:nvSpPr>
        <p:spPr>
          <a:xfrm>
            <a:off x="0" y="6205349"/>
            <a:ext cx="12192000" cy="653143"/>
          </a:xfrm>
          <a:prstGeom prst="rect">
            <a:avLst/>
          </a:prstGeom>
          <a:solidFill>
            <a:srgbClr val="8C1515"/>
          </a:solidFill>
          <a:ln>
            <a:solidFill>
              <a:srgbClr val="8C15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7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B12D-4B28-23FA-724F-6D6A26FE82BD}"/>
              </a:ext>
            </a:extLst>
          </p:cNvPr>
          <p:cNvSpPr>
            <a:spLocks noGrp="1"/>
          </p:cNvSpPr>
          <p:nvPr>
            <p:ph type="title"/>
          </p:nvPr>
        </p:nvSpPr>
        <p:spPr/>
        <p:txBody>
          <a:bodyPr/>
          <a:lstStyle/>
          <a:p>
            <a:r>
              <a:rPr lang="en-US" dirty="0"/>
              <a:t>Table 1: Cohort Description</a:t>
            </a:r>
          </a:p>
        </p:txBody>
      </p:sp>
      <p:sp>
        <p:nvSpPr>
          <p:cNvPr id="3" name="Slide Number Placeholder 2">
            <a:extLst>
              <a:ext uri="{FF2B5EF4-FFF2-40B4-BE49-F238E27FC236}">
                <a16:creationId xmlns:a16="http://schemas.microsoft.com/office/drawing/2014/main" id="{F48F9308-ACA7-9D0B-4775-BCF4C16D7078}"/>
              </a:ext>
            </a:extLst>
          </p:cNvPr>
          <p:cNvSpPr>
            <a:spLocks noGrp="1"/>
          </p:cNvSpPr>
          <p:nvPr>
            <p:ph type="sldNum" sz="quarter" idx="12"/>
          </p:nvPr>
        </p:nvSpPr>
        <p:spPr/>
        <p:txBody>
          <a:bodyPr/>
          <a:lstStyle/>
          <a:p>
            <a:fld id="{4AA7400F-56EA-6948-A30B-AB27383B5A0B}" type="slidenum">
              <a:rPr lang="en-US" smtClean="0"/>
              <a:pPr/>
              <a:t>14</a:t>
            </a:fld>
            <a:endParaRPr lang="en-US" dirty="0"/>
          </a:p>
        </p:txBody>
      </p:sp>
      <p:graphicFrame>
        <p:nvGraphicFramePr>
          <p:cNvPr id="4" name="Table 3">
            <a:extLst>
              <a:ext uri="{FF2B5EF4-FFF2-40B4-BE49-F238E27FC236}">
                <a16:creationId xmlns:a16="http://schemas.microsoft.com/office/drawing/2014/main" id="{F2608154-24FB-B895-EE3B-31A334C676F0}"/>
              </a:ext>
            </a:extLst>
          </p:cNvPr>
          <p:cNvGraphicFramePr>
            <a:graphicFrameLocks noGrp="1"/>
          </p:cNvGraphicFramePr>
          <p:nvPr>
            <p:extLst>
              <p:ext uri="{D42A27DB-BD31-4B8C-83A1-F6EECF244321}">
                <p14:modId xmlns:p14="http://schemas.microsoft.com/office/powerpoint/2010/main" val="2277182428"/>
              </p:ext>
            </p:extLst>
          </p:nvPr>
        </p:nvGraphicFramePr>
        <p:xfrm>
          <a:off x="993427" y="1487496"/>
          <a:ext cx="9904185" cy="4189350"/>
        </p:xfrm>
        <a:graphic>
          <a:graphicData uri="http://schemas.openxmlformats.org/drawingml/2006/table">
            <a:tbl>
              <a:tblPr>
                <a:tableStyleId>{2D5ABB26-0587-4C30-8999-92F81FD0307C}</a:tableStyleId>
              </a:tblPr>
              <a:tblGrid>
                <a:gridCol w="1605931">
                  <a:extLst>
                    <a:ext uri="{9D8B030D-6E8A-4147-A177-3AD203B41FA5}">
                      <a16:colId xmlns:a16="http://schemas.microsoft.com/office/drawing/2014/main" val="4106498186"/>
                    </a:ext>
                  </a:extLst>
                </a:gridCol>
                <a:gridCol w="1416500">
                  <a:extLst>
                    <a:ext uri="{9D8B030D-6E8A-4147-A177-3AD203B41FA5}">
                      <a16:colId xmlns:a16="http://schemas.microsoft.com/office/drawing/2014/main" val="3731660817"/>
                    </a:ext>
                  </a:extLst>
                </a:gridCol>
                <a:gridCol w="983916">
                  <a:extLst>
                    <a:ext uri="{9D8B030D-6E8A-4147-A177-3AD203B41FA5}">
                      <a16:colId xmlns:a16="http://schemas.microsoft.com/office/drawing/2014/main" val="3270584527"/>
                    </a:ext>
                  </a:extLst>
                </a:gridCol>
                <a:gridCol w="975434">
                  <a:extLst>
                    <a:ext uri="{9D8B030D-6E8A-4147-A177-3AD203B41FA5}">
                      <a16:colId xmlns:a16="http://schemas.microsoft.com/office/drawing/2014/main" val="2622974768"/>
                    </a:ext>
                  </a:extLst>
                </a:gridCol>
                <a:gridCol w="1357125">
                  <a:extLst>
                    <a:ext uri="{9D8B030D-6E8A-4147-A177-3AD203B41FA5}">
                      <a16:colId xmlns:a16="http://schemas.microsoft.com/office/drawing/2014/main" val="149188048"/>
                    </a:ext>
                  </a:extLst>
                </a:gridCol>
                <a:gridCol w="1560693">
                  <a:extLst>
                    <a:ext uri="{9D8B030D-6E8A-4147-A177-3AD203B41FA5}">
                      <a16:colId xmlns:a16="http://schemas.microsoft.com/office/drawing/2014/main" val="232111698"/>
                    </a:ext>
                  </a:extLst>
                </a:gridCol>
                <a:gridCol w="1266650">
                  <a:extLst>
                    <a:ext uri="{9D8B030D-6E8A-4147-A177-3AD203B41FA5}">
                      <a16:colId xmlns:a16="http://schemas.microsoft.com/office/drawing/2014/main" val="2679164037"/>
                    </a:ext>
                  </a:extLst>
                </a:gridCol>
                <a:gridCol w="737936">
                  <a:extLst>
                    <a:ext uri="{9D8B030D-6E8A-4147-A177-3AD203B41FA5}">
                      <a16:colId xmlns:a16="http://schemas.microsoft.com/office/drawing/2014/main" val="1981413178"/>
                    </a:ext>
                  </a:extLst>
                </a:gridCol>
              </a:tblGrid>
              <a:tr h="161161">
                <a:tc>
                  <a:txBody>
                    <a:bodyPr/>
                    <a:lstStyle/>
                    <a:p>
                      <a:pPr algn="l" fontAlgn="b"/>
                      <a:r>
                        <a:rPr lang="en-US" sz="1050" u="none" strike="noStrike">
                          <a:effectLst/>
                        </a:rPr>
                        <a:t>Stratified by condition</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l"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l"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l"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l"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l"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l"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l"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3967869663"/>
                  </a:ext>
                </a:extLst>
              </a:tr>
              <a:tr h="107572">
                <a:tc>
                  <a:txBody>
                    <a:bodyPr/>
                    <a:lstStyle/>
                    <a:p>
                      <a:pPr algn="l" fontAlgn="b"/>
                      <a:endParaRPr lang="en-US" sz="1050" b="1"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b="1" u="none" strike="noStrike" dirty="0">
                          <a:effectLst/>
                        </a:rPr>
                        <a:t>cerebrovascular disease</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b="1" u="none" strike="noStrike" dirty="0">
                          <a:effectLst/>
                        </a:rPr>
                        <a:t>dysrhythmia</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b="1" u="none" strike="noStrike" dirty="0">
                          <a:effectLst/>
                        </a:rPr>
                        <a:t>heart failure</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b="1" u="none" strike="noStrike" dirty="0">
                          <a:effectLst/>
                        </a:rPr>
                        <a:t>ischemic heart disease</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b="1" u="none" strike="noStrike" dirty="0">
                          <a:effectLst/>
                        </a:rPr>
                        <a:t>peripheral arterial disease</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b="1" u="none" strike="noStrike" dirty="0">
                          <a:effectLst/>
                        </a:rPr>
                        <a:t>pulmonary embolism</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r>
                        <a:rPr lang="en-US" sz="1050" u="none" strike="noStrike" dirty="0">
                          <a:effectLst/>
                        </a:rPr>
                        <a:t>p-value</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1112266124"/>
                  </a:ext>
                </a:extLst>
              </a:tr>
              <a:tr h="161161">
                <a:tc>
                  <a:txBody>
                    <a:bodyPr/>
                    <a:lstStyle/>
                    <a:p>
                      <a:pPr algn="l" fontAlgn="b"/>
                      <a:r>
                        <a:rPr lang="en-US" sz="1050" u="none" strike="noStrike" dirty="0">
                          <a:effectLst/>
                        </a:rPr>
                        <a:t>n</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270703</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530089</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153048</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148252</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10139</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32870</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r" fontAlgn="b"/>
                      <a:r>
                        <a:rPr lang="en-US" sz="1050" u="none" strike="noStrike" dirty="0">
                          <a:effectLst/>
                        </a:rPr>
                        <a:t> </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661695"/>
                  </a:ext>
                </a:extLst>
              </a:tr>
              <a:tr h="161161">
                <a:tc>
                  <a:txBody>
                    <a:bodyPr/>
                    <a:lstStyle/>
                    <a:p>
                      <a:pPr algn="l" fontAlgn="b"/>
                      <a:r>
                        <a:rPr lang="en-US" sz="1050" u="none" strike="noStrike">
                          <a:effectLst/>
                        </a:rPr>
                        <a:t>Age (%)</a:t>
                      </a:r>
                      <a:endParaRPr lang="en-US" sz="1050" b="1"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r" fontAlgn="b"/>
                      <a:r>
                        <a:rPr lang="en-US" sz="1050" u="none" strike="noStrike" dirty="0">
                          <a:effectLst/>
                        </a:rPr>
                        <a:t>&lt;0.001</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79511840"/>
                  </a:ext>
                </a:extLst>
              </a:tr>
              <a:tr h="161161">
                <a:tc>
                  <a:txBody>
                    <a:bodyPr/>
                    <a:lstStyle/>
                    <a:p>
                      <a:pPr algn="l" fontAlgn="b"/>
                      <a:r>
                        <a:rPr lang="en-US" sz="1050" u="none" strike="noStrike">
                          <a:effectLst/>
                        </a:rPr>
                        <a:t>   &lt;45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18279 (6.8)</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80241 (15.1)</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12707 (8.3)</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10366 (7.0)</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1709 (16.9)</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7312 (22.2)</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2987448043"/>
                  </a:ext>
                </a:extLst>
              </a:tr>
              <a:tr h="161161">
                <a:tc>
                  <a:txBody>
                    <a:bodyPr/>
                    <a:lstStyle/>
                    <a:p>
                      <a:pPr algn="l" fontAlgn="b"/>
                      <a:r>
                        <a:rPr lang="en-US" sz="1050" u="none" strike="noStrike">
                          <a:effectLst/>
                        </a:rPr>
                        <a:t>   45-54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29044 (10.7)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62871 (11.9)</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19884 (13.0)</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21978 (14.8)</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1215 (12.0)</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5436 (16.5)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973884420"/>
                  </a:ext>
                </a:extLst>
              </a:tr>
              <a:tr h="161161">
                <a:tc>
                  <a:txBody>
                    <a:bodyPr/>
                    <a:lstStyle/>
                    <a:p>
                      <a:pPr algn="l" fontAlgn="b"/>
                      <a:r>
                        <a:rPr lang="en-US" sz="1050" u="none" strike="noStrike">
                          <a:effectLst/>
                        </a:rPr>
                        <a:t>   55-64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46783 (17.3)</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93199 (17.6)</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26129 (17.1)</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33876 (22.9)</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2070 (20.4)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5941 (18.1)</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3382196212"/>
                  </a:ext>
                </a:extLst>
              </a:tr>
              <a:tr h="161161">
                <a:tc>
                  <a:txBody>
                    <a:bodyPr/>
                    <a:lstStyle/>
                    <a:p>
                      <a:pPr algn="l" fontAlgn="b"/>
                      <a:r>
                        <a:rPr lang="en-US" sz="1050" u="none" strike="noStrike">
                          <a:effectLst/>
                        </a:rPr>
                        <a:t>   65-74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64082 (23.7)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121330 (22.9)</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28788 (18.8)</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36542 (24.6)</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2191 (21.6)</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6669 (20.3)</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1202993987"/>
                  </a:ext>
                </a:extLst>
              </a:tr>
              <a:tr h="161161">
                <a:tc>
                  <a:txBody>
                    <a:bodyPr/>
                    <a:lstStyle/>
                    <a:p>
                      <a:pPr algn="l" fontAlgn="b"/>
                      <a:r>
                        <a:rPr lang="en-US" sz="1050" u="none" strike="noStrike">
                          <a:effectLst/>
                        </a:rPr>
                        <a:t>   75-84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56527 (20.9)</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91808 (17.3)</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29512 (19.3)</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24318 (16.4)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1468 (14.5)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4428 (13.5)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79522103"/>
                  </a:ext>
                </a:extLst>
              </a:tr>
              <a:tr h="161161">
                <a:tc>
                  <a:txBody>
                    <a:bodyPr/>
                    <a:lstStyle/>
                    <a:p>
                      <a:pPr algn="l" fontAlgn="b"/>
                      <a:r>
                        <a:rPr lang="en-US" sz="1050" u="none" strike="noStrike" dirty="0">
                          <a:effectLst/>
                        </a:rPr>
                        <a:t>   85+</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55988 (20.7)</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80640 (15.2)</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36028 (23.5)</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21172 (14.3)</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1486 (14.7)</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3084 (9.4)</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r" fontAlgn="b"/>
                      <a:r>
                        <a:rPr lang="en-US" sz="1050" u="none" strike="noStrike" dirty="0">
                          <a:effectLst/>
                        </a:rPr>
                        <a:t> </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6444281"/>
                  </a:ext>
                </a:extLst>
              </a:tr>
              <a:tr h="161161">
                <a:tc>
                  <a:txBody>
                    <a:bodyPr/>
                    <a:lstStyle/>
                    <a:p>
                      <a:pPr algn="l" fontAlgn="b"/>
                      <a:r>
                        <a:rPr lang="en-US" sz="1050" u="none" strike="noStrike">
                          <a:effectLst/>
                        </a:rPr>
                        <a:t>Sex (%)</a:t>
                      </a:r>
                      <a:endParaRPr lang="en-US" sz="1050" b="1"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r" fontAlgn="b"/>
                      <a:r>
                        <a:rPr lang="en-US" sz="1050" u="none" strike="noStrike">
                          <a:effectLst/>
                        </a:rPr>
                        <a:t>&lt;0.001</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15324418"/>
                  </a:ext>
                </a:extLst>
              </a:tr>
              <a:tr h="161161">
                <a:tc>
                  <a:txBody>
                    <a:bodyPr/>
                    <a:lstStyle/>
                    <a:p>
                      <a:pPr algn="l" fontAlgn="b"/>
                      <a:r>
                        <a:rPr lang="en-US" sz="1050" u="none" strike="noStrike">
                          <a:effectLst/>
                        </a:rPr>
                        <a:t>   Female</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136953 (50.6)</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253051 (47.7)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64825 (42.4)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56286 (38.0)</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5097 (50.3)</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17048 (51.9)</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438802792"/>
                  </a:ext>
                </a:extLst>
              </a:tr>
              <a:tr h="161161">
                <a:tc>
                  <a:txBody>
                    <a:bodyPr/>
                    <a:lstStyle/>
                    <a:p>
                      <a:pPr algn="l" fontAlgn="b"/>
                      <a:r>
                        <a:rPr lang="en-US" sz="1050" u="none" strike="noStrike" dirty="0">
                          <a:effectLst/>
                        </a:rPr>
                        <a:t>   Male</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133737 (49.4)</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276888 (52.2)</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88218 (57.6)</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91954 (62.0)</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5041 (49.7)</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15821 (48.1)</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r" fontAlgn="b"/>
                      <a:r>
                        <a:rPr lang="en-US" sz="1050" u="none" strike="noStrike" dirty="0">
                          <a:effectLst/>
                        </a:rPr>
                        <a:t> </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6062022"/>
                  </a:ext>
                </a:extLst>
              </a:tr>
              <a:tr h="161161">
                <a:tc>
                  <a:txBody>
                    <a:bodyPr/>
                    <a:lstStyle/>
                    <a:p>
                      <a:pPr algn="l" fontAlgn="b"/>
                      <a:r>
                        <a:rPr lang="en-US" sz="1050" u="none" strike="noStrike" dirty="0">
                          <a:effectLst/>
                        </a:rPr>
                        <a:t>Ethnicity (%)</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r" fontAlgn="b"/>
                      <a:r>
                        <a:rPr lang="en-US" sz="1050" u="none" strike="noStrike">
                          <a:effectLst/>
                        </a:rPr>
                        <a:t>&lt;0.001</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4126027"/>
                  </a:ext>
                </a:extLst>
              </a:tr>
              <a:tr h="161161">
                <a:tc>
                  <a:txBody>
                    <a:bodyPr/>
                    <a:lstStyle/>
                    <a:p>
                      <a:pPr algn="l" fontAlgn="b"/>
                      <a:r>
                        <a:rPr lang="en-US" sz="1050" u="none" strike="noStrike">
                          <a:effectLst/>
                        </a:rPr>
                        <a:t>   Hispanic/Latino</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58971 (21.8)</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96162 (18.1)</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32482 (21.2)</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33575 (22.7)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dirty="0">
                          <a:effectLst/>
                        </a:rPr>
                        <a:t>2675 (26.4)</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dirty="0">
                          <a:effectLst/>
                        </a:rPr>
                        <a:t>5611 (17.1)</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2576168556"/>
                  </a:ext>
                </a:extLst>
              </a:tr>
              <a:tr h="161161">
                <a:tc>
                  <a:txBody>
                    <a:bodyPr/>
                    <a:lstStyle/>
                    <a:p>
                      <a:pPr algn="l" fontAlgn="b"/>
                      <a:r>
                        <a:rPr lang="en-US" sz="1050" u="none" strike="noStrike" dirty="0">
                          <a:effectLst/>
                        </a:rPr>
                        <a:t>   Non-Hispanic/Non-Latino</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207436 (76.6)</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422482 (79.7)</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118892 (77.7)</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112238 (75.7)</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7321 (72.2)</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26836 (81.7)</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r" fontAlgn="b"/>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794697"/>
                  </a:ext>
                </a:extLst>
              </a:tr>
              <a:tr h="161161">
                <a:tc>
                  <a:txBody>
                    <a:bodyPr/>
                    <a:lstStyle/>
                    <a:p>
                      <a:pPr algn="l" fontAlgn="b"/>
                      <a:r>
                        <a:rPr lang="en-US" sz="1050" u="none" strike="noStrike" dirty="0">
                          <a:effectLst/>
                        </a:rPr>
                        <a:t>Race (%)</a:t>
                      </a:r>
                      <a:endParaRPr lang="en-US" sz="1050" b="1"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r" fontAlgn="b"/>
                      <a:r>
                        <a:rPr lang="en-US" sz="1050" u="none" strike="noStrike" dirty="0">
                          <a:effectLst/>
                        </a:rPr>
                        <a:t>&lt;0.001</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33980261"/>
                  </a:ext>
                </a:extLst>
              </a:tr>
              <a:tr h="161161">
                <a:tc>
                  <a:txBody>
                    <a:bodyPr/>
                    <a:lstStyle/>
                    <a:p>
                      <a:pPr algn="l" fontAlgn="b"/>
                      <a:r>
                        <a:rPr lang="en-US" sz="1050" u="none" strike="noStrike">
                          <a:effectLst/>
                        </a:rPr>
                        <a:t>   White</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177553 (65.6)</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375644 (70.9)</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94112 (61.5)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97408 (65.7)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6927 (68.3)</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21983 (66.9)</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1160692801"/>
                  </a:ext>
                </a:extLst>
              </a:tr>
              <a:tr h="161161">
                <a:tc>
                  <a:txBody>
                    <a:bodyPr/>
                    <a:lstStyle/>
                    <a:p>
                      <a:pPr algn="l" fontAlgn="b"/>
                      <a:r>
                        <a:rPr lang="en-US" sz="1050" u="none" strike="noStrike">
                          <a:effectLst/>
                        </a:rPr>
                        <a:t>   Black/Afr Amer</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24377 (9.0)</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38080 (7.2)</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26312 (17.2)</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12954 (8.7)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1113 (11.0)</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4700 (14.3)</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121228802"/>
                  </a:ext>
                </a:extLst>
              </a:tr>
              <a:tr h="161161">
                <a:tc>
                  <a:txBody>
                    <a:bodyPr/>
                    <a:lstStyle/>
                    <a:p>
                      <a:pPr algn="l" fontAlgn="b"/>
                      <a:r>
                        <a:rPr lang="en-US" sz="1050" u="none" strike="noStrike" dirty="0">
                          <a:effectLst/>
                        </a:rPr>
                        <a:t>   Asian</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21985 (8.1)</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34878 (6.6)</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8111 (5.3)</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10899 (7.4)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388 (3.8)</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1183 (3.6)</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1259933263"/>
                  </a:ext>
                </a:extLst>
              </a:tr>
              <a:tr h="161161">
                <a:tc>
                  <a:txBody>
                    <a:bodyPr/>
                    <a:lstStyle/>
                    <a:p>
                      <a:pPr algn="l" fontAlgn="b"/>
                      <a:r>
                        <a:rPr lang="en-US" sz="1050" u="none" strike="noStrike">
                          <a:effectLst/>
                        </a:rPr>
                        <a:t>   Am Indian/Alaska Native</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1354 (0.5)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2470 (0.5)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1100 (0.7)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1144 (0.8)</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58 (0.6)</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188 (0.6)</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2346757717"/>
                  </a:ext>
                </a:extLst>
              </a:tr>
              <a:tr h="161161">
                <a:tc>
                  <a:txBody>
                    <a:bodyPr/>
                    <a:lstStyle/>
                    <a:p>
                      <a:pPr algn="l" fontAlgn="b"/>
                      <a:r>
                        <a:rPr lang="en-US" sz="1050" u="none" strike="noStrike">
                          <a:effectLst/>
                        </a:rPr>
                        <a:t>   Native Hawaiian/Pac Isl</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2188 (0.8)</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3965 (0.7)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1519 (1.0)</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1297 (0.9)</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47 (0.5)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169 (0.5)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r" fontAlgn="b"/>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1250636574"/>
                  </a:ext>
                </a:extLst>
              </a:tr>
              <a:tr h="161161">
                <a:tc>
                  <a:txBody>
                    <a:bodyPr/>
                    <a:lstStyle/>
                    <a:p>
                      <a:pPr algn="l" fontAlgn="b"/>
                      <a:r>
                        <a:rPr lang="en-US" sz="1050" u="none" strike="noStrike" dirty="0">
                          <a:effectLst/>
                        </a:rPr>
                        <a:t>   Other</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38981 (14.4)</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64577 (12.2)</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20063 (13.1)</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21811 (14.7)</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1468 (14.5)</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ctr" fontAlgn="b"/>
                      <a:r>
                        <a:rPr lang="en-US" sz="1050" u="none" strike="noStrike" dirty="0">
                          <a:effectLst/>
                        </a:rPr>
                        <a:t>4187 (12.7)</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tc>
                  <a:txBody>
                    <a:bodyPr/>
                    <a:lstStyle/>
                    <a:p>
                      <a:pPr algn="r" fontAlgn="b"/>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1464053"/>
                  </a:ext>
                </a:extLst>
              </a:tr>
              <a:tr h="161161">
                <a:tc>
                  <a:txBody>
                    <a:bodyPr/>
                    <a:lstStyle/>
                    <a:p>
                      <a:pPr algn="l" fontAlgn="b"/>
                      <a:r>
                        <a:rPr lang="en-US" sz="1050" u="none" strike="noStrike">
                          <a:effectLst/>
                        </a:rPr>
                        <a:t>ginicoeff (mean (SD))</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r>
                        <a:rPr lang="en-US" sz="1050" u="none" strike="noStrike">
                          <a:effectLst/>
                        </a:rPr>
                        <a:t>0.44 (0.04)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r>
                        <a:rPr lang="en-US" sz="1050" u="none" strike="noStrike">
                          <a:effectLst/>
                        </a:rPr>
                        <a:t>0.44 (0.04)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r>
                        <a:rPr lang="en-US" sz="1050" u="none" strike="noStrike">
                          <a:effectLst/>
                        </a:rPr>
                        <a:t>0.44 (0.04)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r>
                        <a:rPr lang="en-US" sz="1050" u="none" strike="noStrike">
                          <a:effectLst/>
                        </a:rPr>
                        <a:t>0.44 (0.04)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r>
                        <a:rPr lang="en-US" sz="1050" u="none" strike="noStrike">
                          <a:effectLst/>
                        </a:rPr>
                        <a:t>0.44 (0.04)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r>
                        <a:rPr lang="en-US" sz="1050" u="none" strike="noStrike">
                          <a:effectLst/>
                        </a:rPr>
                        <a:t>0.44 (0.05)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tc>
                  <a:txBody>
                    <a:bodyPr/>
                    <a:lstStyle/>
                    <a:p>
                      <a:pPr algn="ctr" fontAlgn="b"/>
                      <a:r>
                        <a:rPr lang="en-US" sz="1050" u="none" strike="noStrike" dirty="0">
                          <a:effectLst/>
                        </a:rPr>
                        <a:t>&lt;0.001</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35708873"/>
                  </a:ext>
                </a:extLst>
              </a:tr>
              <a:tr h="161161">
                <a:tc>
                  <a:txBody>
                    <a:bodyPr/>
                    <a:lstStyle/>
                    <a:p>
                      <a:pPr algn="l" fontAlgn="b"/>
                      <a:r>
                        <a:rPr lang="en-US" sz="1050" u="none" strike="noStrike">
                          <a:effectLst/>
                        </a:rPr>
                        <a:t>rural = 1 (%)</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11726 (4.5)</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20626 (4.1)</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6860 (4.7)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9721 (6.8)</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526 (5.4)</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a:effectLst/>
                        </a:rPr>
                        <a:t>1496 (4.7)</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7554" marR="7554" marT="7554" marB="0" anchor="b"/>
                </a:tc>
                <a:tc>
                  <a:txBody>
                    <a:bodyPr/>
                    <a:lstStyle/>
                    <a:p>
                      <a:pPr algn="ctr" fontAlgn="b"/>
                      <a:r>
                        <a:rPr lang="en-US" sz="1050" u="none" strike="noStrike" dirty="0">
                          <a:effectLst/>
                        </a:rPr>
                        <a:t>&lt;0.001</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7554" marR="7554" marT="7554" marB="0" anchor="b"/>
                </a:tc>
                <a:extLst>
                  <a:ext uri="{0D108BD9-81ED-4DB2-BD59-A6C34878D82A}">
                    <a16:rowId xmlns:a16="http://schemas.microsoft.com/office/drawing/2014/main" val="4047053890"/>
                  </a:ext>
                </a:extLst>
              </a:tr>
            </a:tbl>
          </a:graphicData>
        </a:graphic>
      </p:graphicFrame>
    </p:spTree>
    <p:extLst>
      <p:ext uri="{BB962C8B-B14F-4D97-AF65-F5344CB8AC3E}">
        <p14:creationId xmlns:p14="http://schemas.microsoft.com/office/powerpoint/2010/main" val="43126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9299-90E2-197E-E300-8BD319F93468}"/>
              </a:ext>
            </a:extLst>
          </p:cNvPr>
          <p:cNvSpPr>
            <a:spLocks noGrp="1"/>
          </p:cNvSpPr>
          <p:nvPr>
            <p:ph type="title"/>
          </p:nvPr>
        </p:nvSpPr>
        <p:spPr/>
        <p:txBody>
          <a:bodyPr/>
          <a:lstStyle/>
          <a:p>
            <a:r>
              <a:rPr lang="en-US" dirty="0"/>
              <a:t>The Path to Environmental Justice</a:t>
            </a:r>
          </a:p>
        </p:txBody>
      </p:sp>
      <p:sp>
        <p:nvSpPr>
          <p:cNvPr id="3" name="Slide Number Placeholder 2">
            <a:extLst>
              <a:ext uri="{FF2B5EF4-FFF2-40B4-BE49-F238E27FC236}">
                <a16:creationId xmlns:a16="http://schemas.microsoft.com/office/drawing/2014/main" id="{74D8D021-01DD-630D-5240-8CA52EC2BD38}"/>
              </a:ext>
            </a:extLst>
          </p:cNvPr>
          <p:cNvSpPr>
            <a:spLocks noGrp="1"/>
          </p:cNvSpPr>
          <p:nvPr>
            <p:ph type="sldNum" sz="quarter" idx="12"/>
          </p:nvPr>
        </p:nvSpPr>
        <p:spPr/>
        <p:txBody>
          <a:bodyPr/>
          <a:lstStyle/>
          <a:p>
            <a:fld id="{4AA7400F-56EA-6948-A30B-AB27383B5A0B}" type="slidenum">
              <a:rPr lang="en-US" smtClean="0"/>
              <a:pPr/>
              <a:t>1</a:t>
            </a:fld>
            <a:endParaRPr lang="en-US" dirty="0"/>
          </a:p>
        </p:txBody>
      </p:sp>
      <p:sp>
        <p:nvSpPr>
          <p:cNvPr id="6" name="TextBox 5">
            <a:extLst>
              <a:ext uri="{FF2B5EF4-FFF2-40B4-BE49-F238E27FC236}">
                <a16:creationId xmlns:a16="http://schemas.microsoft.com/office/drawing/2014/main" id="{79805B71-611B-65D4-1CA5-D351197B670A}"/>
              </a:ext>
            </a:extLst>
          </p:cNvPr>
          <p:cNvSpPr txBox="1"/>
          <p:nvPr/>
        </p:nvSpPr>
        <p:spPr>
          <a:xfrm>
            <a:off x="395657" y="5217705"/>
            <a:ext cx="11341639" cy="923330"/>
          </a:xfrm>
          <a:prstGeom prst="rect">
            <a:avLst/>
          </a:prstGeom>
          <a:noFill/>
        </p:spPr>
        <p:txBody>
          <a:bodyPr wrap="square" rtlCol="0">
            <a:spAutoFit/>
          </a:bodyPr>
          <a:lstStyle/>
          <a:p>
            <a:r>
              <a:rPr lang="en-US" b="1" dirty="0">
                <a:effectLst/>
                <a:latin typeface="Figtree" pitchFamily="2" charset="0"/>
              </a:rPr>
              <a:t>Principle 16</a:t>
            </a:r>
          </a:p>
          <a:p>
            <a:r>
              <a:rPr lang="en-US" dirty="0">
                <a:effectLst/>
                <a:latin typeface="Figtree" pitchFamily="2" charset="0"/>
              </a:rPr>
              <a:t>Environmental Justice calls for the education of present and future generations which emphasizes social and environmental issues, based on our experience and an appreciation of our diverse cultural perspectives </a:t>
            </a:r>
            <a:endParaRPr lang="en-US" dirty="0">
              <a:effectLst/>
              <a:latin typeface="Times New Roman" panose="02020603050405020304" pitchFamily="18" charset="0"/>
            </a:endParaRPr>
          </a:p>
        </p:txBody>
      </p:sp>
      <p:sp>
        <p:nvSpPr>
          <p:cNvPr id="7" name="TextBox 6">
            <a:extLst>
              <a:ext uri="{FF2B5EF4-FFF2-40B4-BE49-F238E27FC236}">
                <a16:creationId xmlns:a16="http://schemas.microsoft.com/office/drawing/2014/main" id="{73F48B54-A52E-410D-C3EA-51DD5D2832FC}"/>
              </a:ext>
            </a:extLst>
          </p:cNvPr>
          <p:cNvSpPr txBox="1"/>
          <p:nvPr/>
        </p:nvSpPr>
        <p:spPr>
          <a:xfrm>
            <a:off x="395657" y="4243366"/>
            <a:ext cx="11491541" cy="923330"/>
          </a:xfrm>
          <a:prstGeom prst="rect">
            <a:avLst/>
          </a:prstGeom>
          <a:noFill/>
        </p:spPr>
        <p:txBody>
          <a:bodyPr wrap="square" rtlCol="0">
            <a:spAutoFit/>
          </a:bodyPr>
          <a:lstStyle/>
          <a:p>
            <a:r>
              <a:rPr lang="en-US" b="1" dirty="0">
                <a:effectLst/>
                <a:latin typeface="Figtree" pitchFamily="2" charset="0"/>
              </a:rPr>
              <a:t>Principle 3</a:t>
            </a:r>
          </a:p>
          <a:p>
            <a:r>
              <a:rPr lang="en-US" dirty="0">
                <a:effectLst/>
                <a:latin typeface="Figtree" pitchFamily="2" charset="0"/>
              </a:rPr>
              <a:t>Environmental Justice mandates the right to ethical, balanced and responsible uses of land and renewable resources in the interest of a sustainable planet for humans and other living things</a:t>
            </a:r>
            <a:endParaRPr lang="en-US" dirty="0">
              <a:effectLst/>
              <a:latin typeface="Times New Roman" panose="02020603050405020304" pitchFamily="18" charset="0"/>
            </a:endParaRPr>
          </a:p>
        </p:txBody>
      </p:sp>
      <p:pic>
        <p:nvPicPr>
          <p:cNvPr id="9" name="Picture 8" descr="A collage of people standing in different poses&#10;&#10;Description automatically generated">
            <a:extLst>
              <a:ext uri="{FF2B5EF4-FFF2-40B4-BE49-F238E27FC236}">
                <a16:creationId xmlns:a16="http://schemas.microsoft.com/office/drawing/2014/main" id="{1C0FD33A-A4F6-B58A-937F-B73EDFC9CE3F}"/>
              </a:ext>
            </a:extLst>
          </p:cNvPr>
          <p:cNvPicPr>
            <a:picLocks noChangeAspect="1"/>
          </p:cNvPicPr>
          <p:nvPr/>
        </p:nvPicPr>
        <p:blipFill>
          <a:blip r:embed="rId3"/>
          <a:stretch>
            <a:fillRect/>
          </a:stretch>
        </p:blipFill>
        <p:spPr>
          <a:xfrm>
            <a:off x="2605726" y="2096962"/>
            <a:ext cx="6921500" cy="2120900"/>
          </a:xfrm>
          <a:prstGeom prst="rect">
            <a:avLst/>
          </a:prstGeom>
        </p:spPr>
      </p:pic>
      <p:sp>
        <p:nvSpPr>
          <p:cNvPr id="12" name="TextBox 11">
            <a:extLst>
              <a:ext uri="{FF2B5EF4-FFF2-40B4-BE49-F238E27FC236}">
                <a16:creationId xmlns:a16="http://schemas.microsoft.com/office/drawing/2014/main" id="{E87D0E53-C530-13A2-76FF-757518426A16}"/>
              </a:ext>
            </a:extLst>
          </p:cNvPr>
          <p:cNvSpPr txBox="1"/>
          <p:nvPr/>
        </p:nvSpPr>
        <p:spPr>
          <a:xfrm>
            <a:off x="395657" y="1352495"/>
            <a:ext cx="11613631" cy="646331"/>
          </a:xfrm>
          <a:prstGeom prst="rect">
            <a:avLst/>
          </a:prstGeom>
          <a:noFill/>
        </p:spPr>
        <p:txBody>
          <a:bodyPr wrap="square">
            <a:spAutoFit/>
          </a:bodyPr>
          <a:lstStyle/>
          <a:p>
            <a:r>
              <a:rPr lang="en-US" b="0" i="0" dirty="0">
                <a:solidFill>
                  <a:srgbClr val="131516"/>
                </a:solidFill>
                <a:effectLst/>
                <a:latin typeface="Figtree" pitchFamily="2" charset="0"/>
              </a:rPr>
              <a:t>Environmental Justice is defined as the </a:t>
            </a:r>
            <a:r>
              <a:rPr lang="en-US" b="1" i="0" dirty="0">
                <a:solidFill>
                  <a:srgbClr val="131516"/>
                </a:solidFill>
                <a:effectLst/>
                <a:latin typeface="Figtree" pitchFamily="2" charset="0"/>
              </a:rPr>
              <a:t>equal treatment </a:t>
            </a:r>
            <a:r>
              <a:rPr lang="en-US" b="0" i="0" dirty="0">
                <a:solidFill>
                  <a:srgbClr val="131516"/>
                </a:solidFill>
                <a:effectLst/>
                <a:latin typeface="Figtree" pitchFamily="2" charset="0"/>
              </a:rPr>
              <a:t>and </a:t>
            </a:r>
            <a:r>
              <a:rPr lang="en-US" b="1" i="0" dirty="0">
                <a:solidFill>
                  <a:srgbClr val="131516"/>
                </a:solidFill>
                <a:effectLst/>
                <a:latin typeface="Figtree" pitchFamily="2" charset="0"/>
              </a:rPr>
              <a:t>involvement</a:t>
            </a:r>
            <a:r>
              <a:rPr lang="en-US" b="0" i="0" dirty="0">
                <a:solidFill>
                  <a:srgbClr val="131516"/>
                </a:solidFill>
                <a:effectLst/>
                <a:latin typeface="Figtree" pitchFamily="2" charset="0"/>
              </a:rPr>
              <a:t> of </a:t>
            </a:r>
            <a:r>
              <a:rPr lang="en-US" b="1" i="0" dirty="0">
                <a:solidFill>
                  <a:srgbClr val="131516"/>
                </a:solidFill>
                <a:effectLst/>
                <a:latin typeface="Figtree" pitchFamily="2" charset="0"/>
              </a:rPr>
              <a:t>all</a:t>
            </a:r>
            <a:r>
              <a:rPr lang="en-US" b="0" i="0" dirty="0">
                <a:solidFill>
                  <a:srgbClr val="131516"/>
                </a:solidFill>
                <a:effectLst/>
                <a:latin typeface="Figtree" pitchFamily="2" charset="0"/>
              </a:rPr>
              <a:t> people in environmental decision making</a:t>
            </a:r>
            <a:endParaRPr lang="en-US" dirty="0">
              <a:latin typeface="Figtree" pitchFamily="2" charset="0"/>
            </a:endParaRPr>
          </a:p>
        </p:txBody>
      </p:sp>
    </p:spTree>
    <p:extLst>
      <p:ext uri="{BB962C8B-B14F-4D97-AF65-F5344CB8AC3E}">
        <p14:creationId xmlns:p14="http://schemas.microsoft.com/office/powerpoint/2010/main" val="377157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21E92-EC6B-2237-E9CA-EF34C981939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C3C644-4D2C-3C6C-0463-50F3F5D53AAD}"/>
              </a:ext>
            </a:extLst>
          </p:cNvPr>
          <p:cNvSpPr>
            <a:spLocks noGrp="1"/>
          </p:cNvSpPr>
          <p:nvPr>
            <p:ph type="sldNum" sz="quarter" idx="12"/>
          </p:nvPr>
        </p:nvSpPr>
        <p:spPr>
          <a:xfrm>
            <a:off x="11353800" y="6475461"/>
            <a:ext cx="655488" cy="365125"/>
          </a:xfrm>
          <a:prstGeom prst="rect">
            <a:avLst/>
          </a:prstGeom>
        </p:spPr>
        <p:txBody>
          <a:bodyPr/>
          <a:lstStyle/>
          <a:p>
            <a:fld id="{4AA7400F-56EA-6948-A30B-AB27383B5A0B}" type="slidenum">
              <a:rPr lang="en-US" smtClean="0"/>
              <a:pPr/>
              <a:t>2</a:t>
            </a:fld>
            <a:endParaRPr lang="en-US" dirty="0"/>
          </a:p>
        </p:txBody>
      </p:sp>
      <p:sp>
        <p:nvSpPr>
          <p:cNvPr id="3" name="Title 2">
            <a:extLst>
              <a:ext uri="{FF2B5EF4-FFF2-40B4-BE49-F238E27FC236}">
                <a16:creationId xmlns:a16="http://schemas.microsoft.com/office/drawing/2014/main" id="{0CADF654-B229-00B6-1EB1-8B834C374650}"/>
              </a:ext>
            </a:extLst>
          </p:cNvPr>
          <p:cNvSpPr>
            <a:spLocks noGrp="1"/>
          </p:cNvSpPr>
          <p:nvPr>
            <p:ph type="title"/>
          </p:nvPr>
        </p:nvSpPr>
        <p:spPr/>
        <p:txBody>
          <a:bodyPr>
            <a:normAutofit fontScale="90000"/>
          </a:bodyPr>
          <a:lstStyle/>
          <a:p>
            <a:r>
              <a:rPr lang="en-US" dirty="0"/>
              <a:t>Warming climates affects the health and heart health of marginalized communities disproportionately</a:t>
            </a:r>
          </a:p>
        </p:txBody>
      </p:sp>
      <p:sp>
        <p:nvSpPr>
          <p:cNvPr id="5" name="TextBox 4">
            <a:extLst>
              <a:ext uri="{FF2B5EF4-FFF2-40B4-BE49-F238E27FC236}">
                <a16:creationId xmlns:a16="http://schemas.microsoft.com/office/drawing/2014/main" id="{8F5064A1-3816-8476-E977-D2196B8C6A52}"/>
              </a:ext>
            </a:extLst>
          </p:cNvPr>
          <p:cNvSpPr txBox="1"/>
          <p:nvPr/>
        </p:nvSpPr>
        <p:spPr>
          <a:xfrm>
            <a:off x="475014" y="1449366"/>
            <a:ext cx="11127178" cy="142603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Figtree" pitchFamily="2" charset="0"/>
              </a:rPr>
              <a:t>Racial or ethnic minority groups and low-income communities are more frequently exposed to environmental hazards such as air and water pollution and substandard housing. </a:t>
            </a:r>
          </a:p>
          <a:p>
            <a:pPr marL="342900" indent="-342900">
              <a:lnSpc>
                <a:spcPct val="150000"/>
              </a:lnSpc>
              <a:buFont typeface="Arial" panose="020B0604020202020204" pitchFamily="34" charset="0"/>
              <a:buChar char="•"/>
            </a:pPr>
            <a:endParaRPr lang="en-US" sz="2000" dirty="0">
              <a:latin typeface="Figtree" pitchFamily="2" charset="0"/>
            </a:endParaRPr>
          </a:p>
        </p:txBody>
      </p:sp>
      <p:sp>
        <p:nvSpPr>
          <p:cNvPr id="9" name="TextBox 8">
            <a:extLst>
              <a:ext uri="{FF2B5EF4-FFF2-40B4-BE49-F238E27FC236}">
                <a16:creationId xmlns:a16="http://schemas.microsoft.com/office/drawing/2014/main" id="{2B154D9A-E10B-618E-0980-FE5D7CD8FBE7}"/>
              </a:ext>
            </a:extLst>
          </p:cNvPr>
          <p:cNvSpPr txBox="1"/>
          <p:nvPr/>
        </p:nvSpPr>
        <p:spPr>
          <a:xfrm>
            <a:off x="475013" y="2661728"/>
            <a:ext cx="10878787" cy="96436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Figtree" pitchFamily="2" charset="0"/>
              </a:rPr>
              <a:t>People of color are at higher risk for hypertension, diabetes, and cardiovascular diseases (CVD) compared to white Americans. </a:t>
            </a:r>
          </a:p>
        </p:txBody>
      </p:sp>
      <p:sp>
        <p:nvSpPr>
          <p:cNvPr id="4" name="TextBox 3">
            <a:extLst>
              <a:ext uri="{FF2B5EF4-FFF2-40B4-BE49-F238E27FC236}">
                <a16:creationId xmlns:a16="http://schemas.microsoft.com/office/drawing/2014/main" id="{285D4CA3-0C36-8945-6993-B14ADC1706E1}"/>
              </a:ext>
            </a:extLst>
          </p:cNvPr>
          <p:cNvSpPr txBox="1"/>
          <p:nvPr/>
        </p:nvSpPr>
        <p:spPr>
          <a:xfrm>
            <a:off x="475012" y="3962413"/>
            <a:ext cx="10878787" cy="142603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Figtree" pitchFamily="2" charset="0"/>
              </a:rPr>
              <a:t>A 1°C increase in temperature was positively associated with cardiovascular disease-related mortality across all considered diagnoses, especially among older adults. (Liu et al, 2022) </a:t>
            </a:r>
          </a:p>
        </p:txBody>
      </p:sp>
    </p:spTree>
    <p:extLst>
      <p:ext uri="{BB962C8B-B14F-4D97-AF65-F5344CB8AC3E}">
        <p14:creationId xmlns:p14="http://schemas.microsoft.com/office/powerpoint/2010/main" val="67998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health condition&#10;&#10;Description automatically generated with medium confidence">
            <a:extLst>
              <a:ext uri="{FF2B5EF4-FFF2-40B4-BE49-F238E27FC236}">
                <a16:creationId xmlns:a16="http://schemas.microsoft.com/office/drawing/2014/main" id="{98171182-C2A3-6991-842F-D5FBDCDDE682}"/>
              </a:ext>
            </a:extLst>
          </p:cNvPr>
          <p:cNvPicPr>
            <a:picLocks noChangeAspect="1"/>
          </p:cNvPicPr>
          <p:nvPr/>
        </p:nvPicPr>
        <p:blipFill>
          <a:blip r:embed="rId3"/>
          <a:stretch>
            <a:fillRect/>
          </a:stretch>
        </p:blipFill>
        <p:spPr>
          <a:xfrm>
            <a:off x="2152402" y="1266949"/>
            <a:ext cx="7772400" cy="4759223"/>
          </a:xfrm>
          <a:prstGeom prst="rect">
            <a:avLst/>
          </a:prstGeom>
        </p:spPr>
      </p:pic>
      <p:sp>
        <p:nvSpPr>
          <p:cNvPr id="2" name="Slide Number Placeholder 1">
            <a:extLst>
              <a:ext uri="{FF2B5EF4-FFF2-40B4-BE49-F238E27FC236}">
                <a16:creationId xmlns:a16="http://schemas.microsoft.com/office/drawing/2014/main" id="{B33DF53D-0C21-6EBE-E634-CB541BCE1CB5}"/>
              </a:ext>
            </a:extLst>
          </p:cNvPr>
          <p:cNvSpPr>
            <a:spLocks noGrp="1"/>
          </p:cNvSpPr>
          <p:nvPr>
            <p:ph type="sldNum" sz="quarter" idx="12"/>
          </p:nvPr>
        </p:nvSpPr>
        <p:spPr>
          <a:xfrm>
            <a:off x="11353800" y="6475461"/>
            <a:ext cx="655488" cy="365125"/>
          </a:xfrm>
          <a:prstGeom prst="rect">
            <a:avLst/>
          </a:prstGeom>
        </p:spPr>
        <p:txBody>
          <a:bodyPr/>
          <a:lstStyle/>
          <a:p>
            <a:fld id="{4AA7400F-56EA-6948-A30B-AB27383B5A0B}" type="slidenum">
              <a:rPr lang="en-US" smtClean="0"/>
              <a:pPr/>
              <a:t>3</a:t>
            </a:fld>
            <a:endParaRPr lang="en-US" dirty="0"/>
          </a:p>
        </p:txBody>
      </p:sp>
      <p:sp>
        <p:nvSpPr>
          <p:cNvPr id="3" name="Title 2">
            <a:extLst>
              <a:ext uri="{FF2B5EF4-FFF2-40B4-BE49-F238E27FC236}">
                <a16:creationId xmlns:a16="http://schemas.microsoft.com/office/drawing/2014/main" id="{424509D7-3544-02D9-541A-C8E73928F609}"/>
              </a:ext>
            </a:extLst>
          </p:cNvPr>
          <p:cNvSpPr>
            <a:spLocks noGrp="1"/>
          </p:cNvSpPr>
          <p:nvPr>
            <p:ph type="title"/>
          </p:nvPr>
        </p:nvSpPr>
        <p:spPr/>
        <p:txBody>
          <a:bodyPr/>
          <a:lstStyle/>
          <a:p>
            <a:r>
              <a:rPr lang="en-US" dirty="0"/>
              <a:t>Extremes in temperature exacerbate disparities</a:t>
            </a:r>
          </a:p>
        </p:txBody>
      </p:sp>
      <p:sp>
        <p:nvSpPr>
          <p:cNvPr id="6" name="TextBox 5">
            <a:extLst>
              <a:ext uri="{FF2B5EF4-FFF2-40B4-BE49-F238E27FC236}">
                <a16:creationId xmlns:a16="http://schemas.microsoft.com/office/drawing/2014/main" id="{7B31B657-D6A4-3BDE-A5C3-C701D3FB7287}"/>
              </a:ext>
            </a:extLst>
          </p:cNvPr>
          <p:cNvSpPr txBox="1"/>
          <p:nvPr/>
        </p:nvSpPr>
        <p:spPr>
          <a:xfrm>
            <a:off x="1104405" y="6026172"/>
            <a:ext cx="10249395" cy="400110"/>
          </a:xfrm>
          <a:prstGeom prst="rect">
            <a:avLst/>
          </a:prstGeom>
          <a:noFill/>
        </p:spPr>
        <p:txBody>
          <a:bodyPr wrap="square" rtlCol="0">
            <a:spAutoFit/>
          </a:bodyPr>
          <a:lstStyle/>
          <a:p>
            <a:r>
              <a:rPr lang="en-US" sz="1000" b="0" i="0" dirty="0">
                <a:solidFill>
                  <a:srgbClr val="333333"/>
                </a:solidFill>
                <a:effectLst/>
                <a:latin typeface="Figtree" pitchFamily="2" charset="0"/>
              </a:rPr>
              <a:t>Gronlund, C.J. Racial and Socioeconomic Disparities in Heat-Related Health Effects and Their Mechanisms: a Review. </a:t>
            </a:r>
            <a:r>
              <a:rPr lang="en-US" sz="1000" b="0" i="1" dirty="0" err="1">
                <a:solidFill>
                  <a:srgbClr val="333333"/>
                </a:solidFill>
                <a:effectLst/>
                <a:latin typeface="Figtree" pitchFamily="2" charset="0"/>
              </a:rPr>
              <a:t>Curr</a:t>
            </a:r>
            <a:r>
              <a:rPr lang="en-US" sz="1000" b="0" i="1" dirty="0">
                <a:solidFill>
                  <a:srgbClr val="333333"/>
                </a:solidFill>
                <a:effectLst/>
                <a:latin typeface="Figtree" pitchFamily="2" charset="0"/>
              </a:rPr>
              <a:t> Epidemiol Rep</a:t>
            </a:r>
            <a:r>
              <a:rPr lang="en-US" sz="1000" b="0" i="0" dirty="0">
                <a:solidFill>
                  <a:srgbClr val="333333"/>
                </a:solidFill>
                <a:effectLst/>
                <a:latin typeface="Figtree" pitchFamily="2" charset="0"/>
              </a:rPr>
              <a:t> </a:t>
            </a:r>
            <a:r>
              <a:rPr lang="en-US" sz="1000" b="1" i="0" dirty="0">
                <a:solidFill>
                  <a:srgbClr val="333333"/>
                </a:solidFill>
                <a:effectLst/>
                <a:latin typeface="Figtree" pitchFamily="2" charset="0"/>
              </a:rPr>
              <a:t>1</a:t>
            </a:r>
            <a:r>
              <a:rPr lang="en-US" sz="1000" b="0" i="0" dirty="0">
                <a:solidFill>
                  <a:srgbClr val="333333"/>
                </a:solidFill>
                <a:effectLst/>
                <a:latin typeface="Figtree" pitchFamily="2" charset="0"/>
              </a:rPr>
              <a:t>, 165–173 (2014). https://</a:t>
            </a:r>
            <a:r>
              <a:rPr lang="en-US" sz="1000" b="0" i="0" dirty="0" err="1">
                <a:solidFill>
                  <a:srgbClr val="333333"/>
                </a:solidFill>
                <a:effectLst/>
                <a:latin typeface="Figtree" pitchFamily="2" charset="0"/>
              </a:rPr>
              <a:t>doi.org</a:t>
            </a:r>
            <a:r>
              <a:rPr lang="en-US" sz="1000" b="0" i="0" dirty="0">
                <a:solidFill>
                  <a:srgbClr val="333333"/>
                </a:solidFill>
                <a:effectLst/>
                <a:latin typeface="Figtree" pitchFamily="2" charset="0"/>
              </a:rPr>
              <a:t>/10.1007/s40471-014-0014-4</a:t>
            </a:r>
            <a:endParaRPr lang="en-US" sz="1000" dirty="0">
              <a:latin typeface="Figtree" pitchFamily="2" charset="0"/>
            </a:endParaRPr>
          </a:p>
        </p:txBody>
      </p:sp>
      <p:sp>
        <p:nvSpPr>
          <p:cNvPr id="4" name="Rectangle 3">
            <a:extLst>
              <a:ext uri="{FF2B5EF4-FFF2-40B4-BE49-F238E27FC236}">
                <a16:creationId xmlns:a16="http://schemas.microsoft.com/office/drawing/2014/main" id="{28AEC118-34B7-49BF-19B0-CA7D83DA54CA}"/>
              </a:ext>
            </a:extLst>
          </p:cNvPr>
          <p:cNvSpPr/>
          <p:nvPr/>
        </p:nvSpPr>
        <p:spPr>
          <a:xfrm>
            <a:off x="5198301" y="5299435"/>
            <a:ext cx="1478072" cy="6775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186994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9BD869-086C-DE3E-B1A3-92BEE3A35263}"/>
              </a:ext>
            </a:extLst>
          </p:cNvPr>
          <p:cNvSpPr>
            <a:spLocks noGrp="1"/>
          </p:cNvSpPr>
          <p:nvPr>
            <p:ph type="sldNum" sz="quarter" idx="12"/>
          </p:nvPr>
        </p:nvSpPr>
        <p:spPr/>
        <p:txBody>
          <a:bodyPr/>
          <a:lstStyle/>
          <a:p>
            <a:fld id="{4AA7400F-56EA-6948-A30B-AB27383B5A0B}" type="slidenum">
              <a:rPr lang="en-US" smtClean="0"/>
              <a:pPr/>
              <a:t>4</a:t>
            </a:fld>
            <a:endParaRPr lang="en-US" dirty="0"/>
          </a:p>
        </p:txBody>
      </p:sp>
      <p:sp>
        <p:nvSpPr>
          <p:cNvPr id="4" name="Title 3">
            <a:extLst>
              <a:ext uri="{FF2B5EF4-FFF2-40B4-BE49-F238E27FC236}">
                <a16:creationId xmlns:a16="http://schemas.microsoft.com/office/drawing/2014/main" id="{7754AE31-FBAB-FC48-9CE7-5ADB22B754FC}"/>
              </a:ext>
            </a:extLst>
          </p:cNvPr>
          <p:cNvSpPr>
            <a:spLocks noGrp="1"/>
          </p:cNvSpPr>
          <p:nvPr>
            <p:ph type="title"/>
          </p:nvPr>
        </p:nvSpPr>
        <p:spPr/>
        <p:txBody>
          <a:bodyPr/>
          <a:lstStyle/>
          <a:p>
            <a:r>
              <a:rPr lang="en-US" dirty="0"/>
              <a:t>Objectives &amp; Hypotheses</a:t>
            </a:r>
          </a:p>
        </p:txBody>
      </p:sp>
      <p:sp>
        <p:nvSpPr>
          <p:cNvPr id="2" name="TextBox 1">
            <a:extLst>
              <a:ext uri="{FF2B5EF4-FFF2-40B4-BE49-F238E27FC236}">
                <a16:creationId xmlns:a16="http://schemas.microsoft.com/office/drawing/2014/main" id="{E4B0F86F-D5EC-E5F2-17F5-A9DBD8E1FFA4}"/>
              </a:ext>
            </a:extLst>
          </p:cNvPr>
          <p:cNvSpPr txBox="1"/>
          <p:nvPr/>
        </p:nvSpPr>
        <p:spPr>
          <a:xfrm>
            <a:off x="623478" y="1532377"/>
            <a:ext cx="10730322" cy="4196020"/>
          </a:xfrm>
          <a:prstGeom prst="rect">
            <a:avLst/>
          </a:prstGeom>
          <a:noFill/>
        </p:spPr>
        <p:txBody>
          <a:bodyPr wrap="square" rtlCol="0">
            <a:spAutoFit/>
          </a:bodyPr>
          <a:lstStyle/>
          <a:p>
            <a:pPr>
              <a:lnSpc>
                <a:spcPct val="150000"/>
              </a:lnSpc>
            </a:pPr>
            <a:r>
              <a:rPr lang="en-US" sz="2000" dirty="0">
                <a:latin typeface="Figtree" pitchFamily="2" charset="0"/>
              </a:rPr>
              <a:t>To determine the effects of temperature on CVD related ER visits across all </a:t>
            </a:r>
            <a:r>
              <a:rPr lang="en-US" sz="2000" b="1" dirty="0">
                <a:latin typeface="Figtree" pitchFamily="2" charset="0"/>
              </a:rPr>
              <a:t>zip codes </a:t>
            </a:r>
            <a:r>
              <a:rPr lang="en-US" sz="2000" dirty="0">
                <a:latin typeface="Figtree" pitchFamily="2" charset="0"/>
              </a:rPr>
              <a:t>in California, and the extent to which income level and inequality modifies this association using data from the California Department of Health Care Access and Information (HCAI).</a:t>
            </a:r>
          </a:p>
          <a:p>
            <a:pPr marL="342900" indent="-342900">
              <a:lnSpc>
                <a:spcPct val="150000"/>
              </a:lnSpc>
              <a:buAutoNum type="arabicParenR"/>
            </a:pPr>
            <a:endParaRPr lang="en-US" sz="2000" dirty="0">
              <a:latin typeface="Figtree" pitchFamily="2" charset="0"/>
            </a:endParaRPr>
          </a:p>
          <a:p>
            <a:pPr marL="800100" lvl="1" indent="-342900">
              <a:lnSpc>
                <a:spcPct val="150000"/>
              </a:lnSpc>
              <a:buFont typeface="Arial" panose="020B0604020202020204" pitchFamily="34" charset="0"/>
              <a:buChar char="•"/>
            </a:pPr>
            <a:r>
              <a:rPr lang="en-US" sz="2000" dirty="0">
                <a:latin typeface="Figtree" pitchFamily="2" charset="0"/>
              </a:rPr>
              <a:t>Higher ER visit rates will be associated with higher temperatures and greater changes in temperature (measured as % above the mean) </a:t>
            </a:r>
          </a:p>
          <a:p>
            <a:pPr marL="342900" indent="-342900">
              <a:lnSpc>
                <a:spcPct val="150000"/>
              </a:lnSpc>
              <a:buAutoNum type="arabicParenR"/>
            </a:pPr>
            <a:endParaRPr lang="en-US" sz="2000" dirty="0">
              <a:latin typeface="Figtree" pitchFamily="2" charset="0"/>
            </a:endParaRPr>
          </a:p>
          <a:p>
            <a:pPr marL="800100" lvl="1" indent="-342900">
              <a:lnSpc>
                <a:spcPct val="150000"/>
              </a:lnSpc>
              <a:buFont typeface="Arial" panose="020B0604020202020204" pitchFamily="34" charset="0"/>
              <a:buChar char="•"/>
            </a:pPr>
            <a:r>
              <a:rPr lang="en-US" sz="2000" dirty="0">
                <a:latin typeface="Figtree" pitchFamily="2" charset="0"/>
              </a:rPr>
              <a:t>Zip codes with higher income inequality will experience higher ER visit rates due to </a:t>
            </a:r>
            <a:r>
              <a:rPr lang="en-US" sz="2000">
                <a:latin typeface="Figtree" pitchFamily="2" charset="0"/>
              </a:rPr>
              <a:t>increased temperature than </a:t>
            </a:r>
            <a:r>
              <a:rPr lang="en-US" sz="2000" dirty="0">
                <a:latin typeface="Figtree" pitchFamily="2" charset="0"/>
              </a:rPr>
              <a:t>zip codes with lower income inequality. </a:t>
            </a:r>
          </a:p>
        </p:txBody>
      </p:sp>
    </p:spTree>
    <p:extLst>
      <p:ext uri="{BB962C8B-B14F-4D97-AF65-F5344CB8AC3E}">
        <p14:creationId xmlns:p14="http://schemas.microsoft.com/office/powerpoint/2010/main" val="1247938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A7B08D-CBE0-3C3D-E42C-BE6597D78D0D}"/>
              </a:ext>
            </a:extLst>
          </p:cNvPr>
          <p:cNvSpPr>
            <a:spLocks noGrp="1"/>
          </p:cNvSpPr>
          <p:nvPr>
            <p:ph type="sldNum" sz="quarter" idx="12"/>
          </p:nvPr>
        </p:nvSpPr>
        <p:spPr/>
        <p:txBody>
          <a:bodyPr/>
          <a:lstStyle/>
          <a:p>
            <a:fld id="{4AA7400F-56EA-6948-A30B-AB27383B5A0B}" type="slidenum">
              <a:rPr lang="en-US" smtClean="0"/>
              <a:pPr/>
              <a:t>5</a:t>
            </a:fld>
            <a:endParaRPr lang="en-US" dirty="0"/>
          </a:p>
        </p:txBody>
      </p:sp>
      <p:sp>
        <p:nvSpPr>
          <p:cNvPr id="8" name="Title 7">
            <a:extLst>
              <a:ext uri="{FF2B5EF4-FFF2-40B4-BE49-F238E27FC236}">
                <a16:creationId xmlns:a16="http://schemas.microsoft.com/office/drawing/2014/main" id="{2CB590D7-D27F-2847-D313-42470ECE3B2C}"/>
              </a:ext>
            </a:extLst>
          </p:cNvPr>
          <p:cNvSpPr>
            <a:spLocks noGrp="1"/>
          </p:cNvSpPr>
          <p:nvPr>
            <p:ph type="title"/>
          </p:nvPr>
        </p:nvSpPr>
        <p:spPr/>
        <p:txBody>
          <a:bodyPr/>
          <a:lstStyle/>
          <a:p>
            <a:r>
              <a:rPr lang="en-US" dirty="0"/>
              <a:t>Methods: Data Management</a:t>
            </a:r>
          </a:p>
        </p:txBody>
      </p:sp>
      <p:grpSp>
        <p:nvGrpSpPr>
          <p:cNvPr id="18" name="Group 17">
            <a:extLst>
              <a:ext uri="{FF2B5EF4-FFF2-40B4-BE49-F238E27FC236}">
                <a16:creationId xmlns:a16="http://schemas.microsoft.com/office/drawing/2014/main" id="{C54548D8-2801-4B8D-DF2F-7FE6369D8A64}"/>
              </a:ext>
            </a:extLst>
          </p:cNvPr>
          <p:cNvGrpSpPr/>
          <p:nvPr/>
        </p:nvGrpSpPr>
        <p:grpSpPr>
          <a:xfrm>
            <a:off x="765474" y="5622882"/>
            <a:ext cx="10279912" cy="669851"/>
            <a:chOff x="662948" y="5432830"/>
            <a:chExt cx="10279912" cy="669851"/>
          </a:xfrm>
        </p:grpSpPr>
        <p:sp>
          <p:nvSpPr>
            <p:cNvPr id="17" name="Rounded Rectangle 16">
              <a:extLst>
                <a:ext uri="{FF2B5EF4-FFF2-40B4-BE49-F238E27FC236}">
                  <a16:creationId xmlns:a16="http://schemas.microsoft.com/office/drawing/2014/main" id="{844B7EC8-BDAB-795C-8563-F9AB32771BA7}"/>
                </a:ext>
              </a:extLst>
            </p:cNvPr>
            <p:cNvSpPr/>
            <p:nvPr/>
          </p:nvSpPr>
          <p:spPr>
            <a:xfrm>
              <a:off x="662948" y="5432830"/>
              <a:ext cx="10279912" cy="6698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CF0E6DDC-72F6-52AF-2DCC-5D9C9E54E64B}"/>
                </a:ext>
              </a:extLst>
            </p:cNvPr>
            <p:cNvSpPr txBox="1"/>
            <p:nvPr/>
          </p:nvSpPr>
          <p:spPr>
            <a:xfrm>
              <a:off x="1031358" y="5529228"/>
              <a:ext cx="9813851" cy="477054"/>
            </a:xfrm>
            <a:prstGeom prst="rect">
              <a:avLst/>
            </a:prstGeom>
            <a:noFill/>
          </p:spPr>
          <p:txBody>
            <a:bodyPr wrap="square" rtlCol="0">
              <a:spAutoFit/>
            </a:bodyPr>
            <a:lstStyle/>
            <a:p>
              <a:pPr algn="ctr"/>
              <a:r>
                <a:rPr lang="en-US" sz="2500" b="1" dirty="0">
                  <a:latin typeface="Figtree" pitchFamily="2" charset="0"/>
                  <a:cs typeface="FUTURA MEDIUM" panose="020B0602020204020303" pitchFamily="34" charset="-79"/>
                </a:rPr>
                <a:t>2013-2020</a:t>
              </a:r>
            </a:p>
          </p:txBody>
        </p:sp>
      </p:grpSp>
      <p:grpSp>
        <p:nvGrpSpPr>
          <p:cNvPr id="4" name="Group 3">
            <a:extLst>
              <a:ext uri="{FF2B5EF4-FFF2-40B4-BE49-F238E27FC236}">
                <a16:creationId xmlns:a16="http://schemas.microsoft.com/office/drawing/2014/main" id="{AD10FB58-51E1-B25A-AC71-C92B9F564306}"/>
              </a:ext>
            </a:extLst>
          </p:cNvPr>
          <p:cNvGrpSpPr/>
          <p:nvPr/>
        </p:nvGrpSpPr>
        <p:grpSpPr>
          <a:xfrm>
            <a:off x="6968011" y="1229371"/>
            <a:ext cx="4086354" cy="3867302"/>
            <a:chOff x="1207167" y="1319504"/>
            <a:chExt cx="4086354" cy="3867302"/>
          </a:xfrm>
        </p:grpSpPr>
        <p:sp>
          <p:nvSpPr>
            <p:cNvPr id="6" name="Rounded Rectangle 5">
              <a:extLst>
                <a:ext uri="{FF2B5EF4-FFF2-40B4-BE49-F238E27FC236}">
                  <a16:creationId xmlns:a16="http://schemas.microsoft.com/office/drawing/2014/main" id="{3375ED88-3C0B-E72E-299B-C1A3601144B0}"/>
                </a:ext>
              </a:extLst>
            </p:cNvPr>
            <p:cNvSpPr/>
            <p:nvPr/>
          </p:nvSpPr>
          <p:spPr>
            <a:xfrm>
              <a:off x="1207167" y="1754594"/>
              <a:ext cx="4086354" cy="108050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latin typeface="Figtree" pitchFamily="2" charset="0"/>
                </a:rPr>
                <a:t>California Department of Health Care Access and Information (HCAI) </a:t>
              </a:r>
            </a:p>
          </p:txBody>
        </p:sp>
        <p:sp>
          <p:nvSpPr>
            <p:cNvPr id="10" name="TextBox 9">
              <a:extLst>
                <a:ext uri="{FF2B5EF4-FFF2-40B4-BE49-F238E27FC236}">
                  <a16:creationId xmlns:a16="http://schemas.microsoft.com/office/drawing/2014/main" id="{FCD2F6DF-4D16-C329-FC94-29C5D9BC1B40}"/>
                </a:ext>
              </a:extLst>
            </p:cNvPr>
            <p:cNvSpPr txBox="1"/>
            <p:nvPr/>
          </p:nvSpPr>
          <p:spPr>
            <a:xfrm>
              <a:off x="1348841" y="2878482"/>
              <a:ext cx="3522829" cy="2308324"/>
            </a:xfrm>
            <a:prstGeom prst="rect">
              <a:avLst/>
            </a:prstGeom>
            <a:noFill/>
          </p:spPr>
          <p:txBody>
            <a:bodyPr wrap="square" rtlCol="0">
              <a:spAutoFit/>
            </a:bodyPr>
            <a:lstStyle/>
            <a:p>
              <a:r>
                <a:rPr lang="en-US" dirty="0">
                  <a:latin typeface="Figtree" pitchFamily="2" charset="0"/>
                </a:rPr>
                <a:t>Main ER visits of interest:</a:t>
              </a:r>
            </a:p>
            <a:p>
              <a:pPr marL="285750" indent="-285750">
                <a:buFont typeface="Arial" panose="020B0604020202020204" pitchFamily="34" charset="0"/>
                <a:buChar char="•"/>
              </a:pPr>
              <a:r>
                <a:rPr lang="en-US" dirty="0">
                  <a:latin typeface="Figtree" pitchFamily="2" charset="0"/>
                </a:rPr>
                <a:t>Cerebrovascular disease</a:t>
              </a:r>
            </a:p>
            <a:p>
              <a:pPr marL="285750" indent="-285750">
                <a:buFont typeface="Arial" panose="020B0604020202020204" pitchFamily="34" charset="0"/>
                <a:buChar char="•"/>
              </a:pPr>
              <a:r>
                <a:rPr lang="en-US" dirty="0">
                  <a:latin typeface="Figtree" pitchFamily="2" charset="0"/>
                </a:rPr>
                <a:t>Dysrhythmia</a:t>
              </a:r>
            </a:p>
            <a:p>
              <a:pPr marL="285750" indent="-285750">
                <a:buFont typeface="Arial" panose="020B0604020202020204" pitchFamily="34" charset="0"/>
                <a:buChar char="•"/>
              </a:pPr>
              <a:r>
                <a:rPr lang="en-US" dirty="0">
                  <a:latin typeface="Figtree" pitchFamily="2" charset="0"/>
                </a:rPr>
                <a:t>Heart failure</a:t>
              </a:r>
            </a:p>
            <a:p>
              <a:pPr marL="285750" indent="-285750">
                <a:buFont typeface="Arial" panose="020B0604020202020204" pitchFamily="34" charset="0"/>
                <a:buChar char="•"/>
              </a:pPr>
              <a:r>
                <a:rPr lang="en-US" dirty="0">
                  <a:latin typeface="Figtree" pitchFamily="2" charset="0"/>
                </a:rPr>
                <a:t>Ischemic heart disease</a:t>
              </a:r>
            </a:p>
            <a:p>
              <a:pPr marL="285750" indent="-285750">
                <a:buFont typeface="Arial" panose="020B0604020202020204" pitchFamily="34" charset="0"/>
                <a:buChar char="•"/>
              </a:pPr>
              <a:r>
                <a:rPr lang="en-US" dirty="0">
                  <a:latin typeface="Figtree" pitchFamily="2" charset="0"/>
                </a:rPr>
                <a:t>Peripheral arterial disease</a:t>
              </a:r>
            </a:p>
            <a:p>
              <a:pPr marL="285750" indent="-285750">
                <a:buFont typeface="Arial" panose="020B0604020202020204" pitchFamily="34" charset="0"/>
                <a:buChar char="•"/>
              </a:pPr>
              <a:r>
                <a:rPr lang="en-US" dirty="0">
                  <a:latin typeface="Figtree" pitchFamily="2" charset="0"/>
                </a:rPr>
                <a:t>Pulmonary embolism</a:t>
              </a:r>
            </a:p>
            <a:p>
              <a:endParaRPr lang="en-US" dirty="0">
                <a:latin typeface="Figtree" pitchFamily="2" charset="0"/>
              </a:endParaRPr>
            </a:p>
          </p:txBody>
        </p:sp>
        <p:sp>
          <p:nvSpPr>
            <p:cNvPr id="12" name="TextBox 11">
              <a:extLst>
                <a:ext uri="{FF2B5EF4-FFF2-40B4-BE49-F238E27FC236}">
                  <a16:creationId xmlns:a16="http://schemas.microsoft.com/office/drawing/2014/main" id="{A3AF54C4-86D6-C96F-0899-0D71C6865E83}"/>
                </a:ext>
              </a:extLst>
            </p:cNvPr>
            <p:cNvSpPr txBox="1"/>
            <p:nvPr/>
          </p:nvSpPr>
          <p:spPr>
            <a:xfrm>
              <a:off x="2777056" y="1319504"/>
              <a:ext cx="1733107" cy="369332"/>
            </a:xfrm>
            <a:prstGeom prst="rect">
              <a:avLst/>
            </a:prstGeom>
            <a:noFill/>
          </p:spPr>
          <p:txBody>
            <a:bodyPr wrap="square" rtlCol="0">
              <a:spAutoFit/>
            </a:bodyPr>
            <a:lstStyle/>
            <a:p>
              <a:r>
                <a:rPr lang="en-US" b="1" dirty="0">
                  <a:latin typeface="Figtree" pitchFamily="2" charset="0"/>
                </a:rPr>
                <a:t>Outcome</a:t>
              </a:r>
            </a:p>
          </p:txBody>
        </p:sp>
      </p:grpSp>
      <p:grpSp>
        <p:nvGrpSpPr>
          <p:cNvPr id="5" name="Group 4">
            <a:extLst>
              <a:ext uri="{FF2B5EF4-FFF2-40B4-BE49-F238E27FC236}">
                <a16:creationId xmlns:a16="http://schemas.microsoft.com/office/drawing/2014/main" id="{C2316D66-6296-D76F-89B1-1AB9CB3AC7E1}"/>
              </a:ext>
            </a:extLst>
          </p:cNvPr>
          <p:cNvGrpSpPr/>
          <p:nvPr/>
        </p:nvGrpSpPr>
        <p:grpSpPr>
          <a:xfrm>
            <a:off x="1116420" y="1281733"/>
            <a:ext cx="2815760" cy="4271078"/>
            <a:chOff x="5918286" y="1267301"/>
            <a:chExt cx="2285999" cy="4271078"/>
          </a:xfrm>
        </p:grpSpPr>
        <p:sp>
          <p:nvSpPr>
            <p:cNvPr id="3" name="TextBox 2">
              <a:extLst>
                <a:ext uri="{FF2B5EF4-FFF2-40B4-BE49-F238E27FC236}">
                  <a16:creationId xmlns:a16="http://schemas.microsoft.com/office/drawing/2014/main" id="{D08705BE-691E-A084-C060-93DA1E5F649B}"/>
                </a:ext>
              </a:extLst>
            </p:cNvPr>
            <p:cNvSpPr txBox="1"/>
            <p:nvPr/>
          </p:nvSpPr>
          <p:spPr>
            <a:xfrm>
              <a:off x="5918286" y="2953056"/>
              <a:ext cx="2285999" cy="2585323"/>
            </a:xfrm>
            <a:prstGeom prst="rect">
              <a:avLst/>
            </a:prstGeom>
            <a:noFill/>
          </p:spPr>
          <p:txBody>
            <a:bodyPr wrap="square" rtlCol="0">
              <a:spAutoFit/>
            </a:bodyPr>
            <a:lstStyle/>
            <a:p>
              <a:r>
                <a:rPr lang="en-US" dirty="0">
                  <a:latin typeface="Figtree" pitchFamily="2" charset="0"/>
                </a:rPr>
                <a:t>Weather related:</a:t>
              </a:r>
            </a:p>
            <a:p>
              <a:pPr marL="285750" indent="-285750">
                <a:buFont typeface="Arial" panose="020B0604020202020204" pitchFamily="34" charset="0"/>
                <a:buChar char="•"/>
              </a:pPr>
              <a:r>
                <a:rPr lang="en-US" dirty="0">
                  <a:latin typeface="Figtree" pitchFamily="2" charset="0"/>
                </a:rPr>
                <a:t>Max temp</a:t>
              </a:r>
            </a:p>
            <a:p>
              <a:pPr marL="285750" indent="-285750">
                <a:buFont typeface="Arial" panose="020B0604020202020204" pitchFamily="34" charset="0"/>
                <a:buChar char="•"/>
              </a:pPr>
              <a:r>
                <a:rPr lang="en-US" dirty="0">
                  <a:latin typeface="Figtree" pitchFamily="2" charset="0"/>
                </a:rPr>
                <a:t>Min temp</a:t>
              </a:r>
            </a:p>
            <a:p>
              <a:pPr marL="285750" indent="-285750">
                <a:buFont typeface="Arial" panose="020B0604020202020204" pitchFamily="34" charset="0"/>
                <a:buChar char="•"/>
              </a:pPr>
              <a:r>
                <a:rPr lang="en-US" dirty="0">
                  <a:latin typeface="Figtree" pitchFamily="2" charset="0"/>
                </a:rPr>
                <a:t>Dew point (proxy for humidity)</a:t>
              </a:r>
            </a:p>
            <a:p>
              <a:pPr marL="285750" indent="-285750">
                <a:buFont typeface="Arial" panose="020B0604020202020204" pitchFamily="34" charset="0"/>
                <a:buChar char="•"/>
              </a:pPr>
              <a:endParaRPr lang="en-US" dirty="0">
                <a:latin typeface="Figtree" pitchFamily="2" charset="0"/>
              </a:endParaRPr>
            </a:p>
            <a:p>
              <a:pPr marL="285750" indent="-285750">
                <a:buFont typeface="Arial" panose="020B0604020202020204" pitchFamily="34" charset="0"/>
                <a:buChar char="•"/>
              </a:pPr>
              <a:r>
                <a:rPr lang="en-US" dirty="0">
                  <a:latin typeface="Figtree" pitchFamily="2" charset="0"/>
                </a:rPr>
                <a:t>PM2.5 (covariate)</a:t>
              </a:r>
            </a:p>
            <a:p>
              <a:pPr marL="285750" indent="-285750">
                <a:buFont typeface="Arial" panose="020B0604020202020204" pitchFamily="34" charset="0"/>
                <a:buChar char="•"/>
              </a:pPr>
              <a:r>
                <a:rPr lang="en-US" dirty="0">
                  <a:latin typeface="Figtree" pitchFamily="2" charset="0"/>
                </a:rPr>
                <a:t>Wildfire PM2.5 (covariate)</a:t>
              </a:r>
            </a:p>
          </p:txBody>
        </p:sp>
        <p:sp>
          <p:nvSpPr>
            <p:cNvPr id="9" name="Rounded Rectangle 8">
              <a:extLst>
                <a:ext uri="{FF2B5EF4-FFF2-40B4-BE49-F238E27FC236}">
                  <a16:creationId xmlns:a16="http://schemas.microsoft.com/office/drawing/2014/main" id="{E7A168FB-4001-A736-121C-62EC842F2960}"/>
                </a:ext>
              </a:extLst>
            </p:cNvPr>
            <p:cNvSpPr/>
            <p:nvPr/>
          </p:nvSpPr>
          <p:spPr>
            <a:xfrm>
              <a:off x="6006935" y="1754593"/>
              <a:ext cx="1810988" cy="108050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Figtree" pitchFamily="2" charset="0"/>
                </a:rPr>
                <a:t>PRISM + Other authors</a:t>
              </a:r>
            </a:p>
          </p:txBody>
        </p:sp>
        <p:sp>
          <p:nvSpPr>
            <p:cNvPr id="13" name="TextBox 12">
              <a:extLst>
                <a:ext uri="{FF2B5EF4-FFF2-40B4-BE49-F238E27FC236}">
                  <a16:creationId xmlns:a16="http://schemas.microsoft.com/office/drawing/2014/main" id="{6751D6A3-06CE-7424-B4B2-AB1006AA57A3}"/>
                </a:ext>
              </a:extLst>
            </p:cNvPr>
            <p:cNvSpPr txBox="1"/>
            <p:nvPr/>
          </p:nvSpPr>
          <p:spPr>
            <a:xfrm>
              <a:off x="6045875" y="1267301"/>
              <a:ext cx="1733107" cy="369332"/>
            </a:xfrm>
            <a:prstGeom prst="rect">
              <a:avLst/>
            </a:prstGeom>
            <a:noFill/>
          </p:spPr>
          <p:txBody>
            <a:bodyPr wrap="square" rtlCol="0">
              <a:spAutoFit/>
            </a:bodyPr>
            <a:lstStyle/>
            <a:p>
              <a:r>
                <a:rPr lang="en-US" b="1" dirty="0">
                  <a:latin typeface="Figtree" pitchFamily="2" charset="0"/>
                </a:rPr>
                <a:t>Exposure</a:t>
              </a:r>
            </a:p>
          </p:txBody>
        </p:sp>
      </p:grpSp>
      <p:sp>
        <p:nvSpPr>
          <p:cNvPr id="19" name="TextBox 18">
            <a:extLst>
              <a:ext uri="{FF2B5EF4-FFF2-40B4-BE49-F238E27FC236}">
                <a16:creationId xmlns:a16="http://schemas.microsoft.com/office/drawing/2014/main" id="{9F9183BC-A22B-80AE-AC8C-85922A5DAA46}"/>
              </a:ext>
            </a:extLst>
          </p:cNvPr>
          <p:cNvSpPr txBox="1"/>
          <p:nvPr/>
        </p:nvSpPr>
        <p:spPr>
          <a:xfrm>
            <a:off x="0" y="2110177"/>
            <a:ext cx="1733107" cy="369332"/>
          </a:xfrm>
          <a:prstGeom prst="rect">
            <a:avLst/>
          </a:prstGeom>
          <a:noFill/>
        </p:spPr>
        <p:txBody>
          <a:bodyPr wrap="square" rtlCol="0">
            <a:spAutoFit/>
          </a:bodyPr>
          <a:lstStyle/>
          <a:p>
            <a:r>
              <a:rPr lang="en-US" b="1" dirty="0">
                <a:latin typeface="Figtree" pitchFamily="2" charset="0"/>
              </a:rPr>
              <a:t>Sources</a:t>
            </a:r>
          </a:p>
        </p:txBody>
      </p:sp>
      <p:grpSp>
        <p:nvGrpSpPr>
          <p:cNvPr id="14" name="Group 13">
            <a:extLst>
              <a:ext uri="{FF2B5EF4-FFF2-40B4-BE49-F238E27FC236}">
                <a16:creationId xmlns:a16="http://schemas.microsoft.com/office/drawing/2014/main" id="{E615FCEF-3992-3BFE-9D28-C74F91DC00B2}"/>
              </a:ext>
            </a:extLst>
          </p:cNvPr>
          <p:cNvGrpSpPr/>
          <p:nvPr/>
        </p:nvGrpSpPr>
        <p:grpSpPr>
          <a:xfrm>
            <a:off x="3888789" y="1292626"/>
            <a:ext cx="2498742" cy="3124276"/>
            <a:chOff x="8529179" y="1266024"/>
            <a:chExt cx="2498742" cy="3124276"/>
          </a:xfrm>
        </p:grpSpPr>
        <p:sp>
          <p:nvSpPr>
            <p:cNvPr id="11" name="Rounded Rectangle 10">
              <a:extLst>
                <a:ext uri="{FF2B5EF4-FFF2-40B4-BE49-F238E27FC236}">
                  <a16:creationId xmlns:a16="http://schemas.microsoft.com/office/drawing/2014/main" id="{EF9B7D26-EFF4-4FF9-D553-E03ED990B8CB}"/>
                </a:ext>
              </a:extLst>
            </p:cNvPr>
            <p:cNvSpPr/>
            <p:nvPr/>
          </p:nvSpPr>
          <p:spPr>
            <a:xfrm>
              <a:off x="9011280" y="1754592"/>
              <a:ext cx="1534540" cy="108050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Figtree" pitchFamily="2" charset="0"/>
                </a:rPr>
                <a:t>Census</a:t>
              </a:r>
            </a:p>
          </p:txBody>
        </p:sp>
        <p:sp>
          <p:nvSpPr>
            <p:cNvPr id="16" name="TextBox 15">
              <a:extLst>
                <a:ext uri="{FF2B5EF4-FFF2-40B4-BE49-F238E27FC236}">
                  <a16:creationId xmlns:a16="http://schemas.microsoft.com/office/drawing/2014/main" id="{2CDC2B52-0437-8344-838C-ADED3890007E}"/>
                </a:ext>
              </a:extLst>
            </p:cNvPr>
            <p:cNvSpPr txBox="1"/>
            <p:nvPr/>
          </p:nvSpPr>
          <p:spPr>
            <a:xfrm>
              <a:off x="8529179" y="3189971"/>
              <a:ext cx="2498742"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gtree" pitchFamily="2" charset="0"/>
                </a:rPr>
                <a:t>Gini coefficient</a:t>
              </a:r>
            </a:p>
            <a:p>
              <a:pPr marL="285750" indent="-285750">
                <a:buFont typeface="Arial" panose="020B0604020202020204" pitchFamily="34" charset="0"/>
                <a:buChar char="•"/>
              </a:pPr>
              <a:r>
                <a:rPr lang="en-US" dirty="0">
                  <a:latin typeface="Figtree" pitchFamily="2" charset="0"/>
                </a:rPr>
                <a:t>Rural/urban status</a:t>
              </a:r>
            </a:p>
            <a:p>
              <a:pPr marL="285750" indent="-285750">
                <a:buFont typeface="Arial" panose="020B0604020202020204" pitchFamily="34" charset="0"/>
                <a:buChar char="•"/>
              </a:pPr>
              <a:r>
                <a:rPr lang="en-US" dirty="0">
                  <a:latin typeface="Figtree" pitchFamily="2" charset="0"/>
                </a:rPr>
                <a:t>Population</a:t>
              </a:r>
            </a:p>
            <a:p>
              <a:pPr marL="285750" indent="-285750">
                <a:buFont typeface="Arial" panose="020B0604020202020204" pitchFamily="34" charset="0"/>
                <a:buChar char="•"/>
              </a:pPr>
              <a:endParaRPr lang="en-US" dirty="0">
                <a:latin typeface="Figtree" pitchFamily="2" charset="0"/>
              </a:endParaRPr>
            </a:p>
          </p:txBody>
        </p:sp>
        <p:sp>
          <p:nvSpPr>
            <p:cNvPr id="20" name="TextBox 19">
              <a:extLst>
                <a:ext uri="{FF2B5EF4-FFF2-40B4-BE49-F238E27FC236}">
                  <a16:creationId xmlns:a16="http://schemas.microsoft.com/office/drawing/2014/main" id="{AD978DFD-0683-D1A1-474F-9DBA46EFEE4E}"/>
                </a:ext>
              </a:extLst>
            </p:cNvPr>
            <p:cNvSpPr txBox="1"/>
            <p:nvPr/>
          </p:nvSpPr>
          <p:spPr>
            <a:xfrm>
              <a:off x="9011280" y="1266024"/>
              <a:ext cx="1733107" cy="369332"/>
            </a:xfrm>
            <a:prstGeom prst="rect">
              <a:avLst/>
            </a:prstGeom>
            <a:noFill/>
          </p:spPr>
          <p:txBody>
            <a:bodyPr wrap="square" rtlCol="0">
              <a:spAutoFit/>
            </a:bodyPr>
            <a:lstStyle/>
            <a:p>
              <a:r>
                <a:rPr lang="en-US" b="1" dirty="0">
                  <a:latin typeface="Figtree" pitchFamily="2" charset="0"/>
                </a:rPr>
                <a:t>Covariates</a:t>
              </a:r>
            </a:p>
          </p:txBody>
        </p:sp>
      </p:grpSp>
    </p:spTree>
    <p:extLst>
      <p:ext uri="{BB962C8B-B14F-4D97-AF65-F5344CB8AC3E}">
        <p14:creationId xmlns:p14="http://schemas.microsoft.com/office/powerpoint/2010/main" val="2599164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5C06F8-0345-7FEE-2D50-CF7E5A7D0904}"/>
              </a:ext>
            </a:extLst>
          </p:cNvPr>
          <p:cNvSpPr>
            <a:spLocks noGrp="1"/>
          </p:cNvSpPr>
          <p:nvPr>
            <p:ph type="sldNum" sz="quarter" idx="12"/>
          </p:nvPr>
        </p:nvSpPr>
        <p:spPr/>
        <p:txBody>
          <a:bodyPr/>
          <a:lstStyle/>
          <a:p>
            <a:fld id="{4AA7400F-56EA-6948-A30B-AB27383B5A0B}" type="slidenum">
              <a:rPr lang="en-US" smtClean="0"/>
              <a:pPr/>
              <a:t>6</a:t>
            </a:fld>
            <a:endParaRPr lang="en-US" dirty="0"/>
          </a:p>
        </p:txBody>
      </p:sp>
      <p:sp>
        <p:nvSpPr>
          <p:cNvPr id="6" name="Title 5">
            <a:extLst>
              <a:ext uri="{FF2B5EF4-FFF2-40B4-BE49-F238E27FC236}">
                <a16:creationId xmlns:a16="http://schemas.microsoft.com/office/drawing/2014/main" id="{7DA3EA73-7338-CFD7-4849-126178B4769C}"/>
              </a:ext>
            </a:extLst>
          </p:cNvPr>
          <p:cNvSpPr>
            <a:spLocks noGrp="1"/>
          </p:cNvSpPr>
          <p:nvPr>
            <p:ph type="title"/>
          </p:nvPr>
        </p:nvSpPr>
        <p:spPr/>
        <p:txBody>
          <a:bodyPr/>
          <a:lstStyle/>
          <a:p>
            <a:r>
              <a:rPr lang="en-US" dirty="0"/>
              <a:t>Methods: Statistical Analyses</a:t>
            </a:r>
          </a:p>
        </p:txBody>
      </p:sp>
      <p:sp>
        <p:nvSpPr>
          <p:cNvPr id="4" name="TextBox 3">
            <a:extLst>
              <a:ext uri="{FF2B5EF4-FFF2-40B4-BE49-F238E27FC236}">
                <a16:creationId xmlns:a16="http://schemas.microsoft.com/office/drawing/2014/main" id="{DB04E913-A025-BE3A-E879-980B99054A91}"/>
              </a:ext>
            </a:extLst>
          </p:cNvPr>
          <p:cNvSpPr txBox="1"/>
          <p:nvPr/>
        </p:nvSpPr>
        <p:spPr>
          <a:xfrm>
            <a:off x="475013" y="1231412"/>
            <a:ext cx="6107372" cy="461665"/>
          </a:xfrm>
          <a:prstGeom prst="rect">
            <a:avLst/>
          </a:prstGeom>
          <a:noFill/>
        </p:spPr>
        <p:txBody>
          <a:bodyPr wrap="square">
            <a:spAutoFit/>
          </a:bodyPr>
          <a:lstStyle/>
          <a:p>
            <a:pPr>
              <a:lnSpc>
                <a:spcPct val="150000"/>
              </a:lnSpc>
            </a:pPr>
            <a:r>
              <a:rPr lang="en-US" b="1" dirty="0">
                <a:latin typeface="Figtree" pitchFamily="2" charset="0"/>
              </a:rPr>
              <a:t>Case crossover analyses</a:t>
            </a:r>
          </a:p>
        </p:txBody>
      </p:sp>
      <p:grpSp>
        <p:nvGrpSpPr>
          <p:cNvPr id="36" name="Group 35">
            <a:extLst>
              <a:ext uri="{FF2B5EF4-FFF2-40B4-BE49-F238E27FC236}">
                <a16:creationId xmlns:a16="http://schemas.microsoft.com/office/drawing/2014/main" id="{2AE607ED-F325-BC43-D5F3-5952824F90B0}"/>
              </a:ext>
            </a:extLst>
          </p:cNvPr>
          <p:cNvGrpSpPr/>
          <p:nvPr/>
        </p:nvGrpSpPr>
        <p:grpSpPr>
          <a:xfrm>
            <a:off x="924673" y="1979425"/>
            <a:ext cx="10429127" cy="4345498"/>
            <a:chOff x="924673" y="1979425"/>
            <a:chExt cx="10429127" cy="4345498"/>
          </a:xfrm>
        </p:grpSpPr>
        <p:cxnSp>
          <p:nvCxnSpPr>
            <p:cNvPr id="17" name="Straight Arrow Connector 16">
              <a:extLst>
                <a:ext uri="{FF2B5EF4-FFF2-40B4-BE49-F238E27FC236}">
                  <a16:creationId xmlns:a16="http://schemas.microsoft.com/office/drawing/2014/main" id="{5FFA0201-6150-EE62-5A8E-D209E054259D}"/>
                </a:ext>
              </a:extLst>
            </p:cNvPr>
            <p:cNvCxnSpPr/>
            <p:nvPr/>
          </p:nvCxnSpPr>
          <p:spPr>
            <a:xfrm>
              <a:off x="924673" y="2493056"/>
              <a:ext cx="80467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EED26B21-07C4-B4DB-99CE-EEE414AA1F57}"/>
                </a:ext>
              </a:extLst>
            </p:cNvPr>
            <p:cNvSpPr txBox="1"/>
            <p:nvPr/>
          </p:nvSpPr>
          <p:spPr>
            <a:xfrm>
              <a:off x="924673" y="2591167"/>
              <a:ext cx="832268" cy="369332"/>
            </a:xfrm>
            <a:prstGeom prst="rect">
              <a:avLst/>
            </a:prstGeom>
            <a:noFill/>
          </p:spPr>
          <p:txBody>
            <a:bodyPr wrap="square" rtlCol="0">
              <a:spAutoFit/>
            </a:bodyPr>
            <a:lstStyle/>
            <a:p>
              <a:r>
                <a:rPr lang="en-US" dirty="0">
                  <a:latin typeface="Figtree" pitchFamily="2" charset="0"/>
                </a:rPr>
                <a:t>t-21</a:t>
              </a:r>
            </a:p>
          </p:txBody>
        </p:sp>
        <p:sp>
          <p:nvSpPr>
            <p:cNvPr id="19" name="TextBox 18">
              <a:extLst>
                <a:ext uri="{FF2B5EF4-FFF2-40B4-BE49-F238E27FC236}">
                  <a16:creationId xmlns:a16="http://schemas.microsoft.com/office/drawing/2014/main" id="{3101D5E7-7369-68D6-4045-0F475624BF13}"/>
                </a:ext>
              </a:extLst>
            </p:cNvPr>
            <p:cNvSpPr txBox="1"/>
            <p:nvPr/>
          </p:nvSpPr>
          <p:spPr>
            <a:xfrm>
              <a:off x="7713646" y="2534317"/>
              <a:ext cx="503435" cy="369332"/>
            </a:xfrm>
            <a:prstGeom prst="rect">
              <a:avLst/>
            </a:prstGeom>
            <a:noFill/>
          </p:spPr>
          <p:txBody>
            <a:bodyPr wrap="square" rtlCol="0">
              <a:spAutoFit/>
            </a:bodyPr>
            <a:lstStyle/>
            <a:p>
              <a:r>
                <a:rPr lang="en-US" dirty="0">
                  <a:latin typeface="Figtree" pitchFamily="2" charset="0"/>
                </a:rPr>
                <a:t>t0</a:t>
              </a:r>
            </a:p>
          </p:txBody>
        </p:sp>
        <p:sp>
          <p:nvSpPr>
            <p:cNvPr id="20" name="TextBox 19">
              <a:extLst>
                <a:ext uri="{FF2B5EF4-FFF2-40B4-BE49-F238E27FC236}">
                  <a16:creationId xmlns:a16="http://schemas.microsoft.com/office/drawing/2014/main" id="{F1978748-3E84-2419-EC95-794F24657DC6}"/>
                </a:ext>
              </a:extLst>
            </p:cNvPr>
            <p:cNvSpPr txBox="1"/>
            <p:nvPr/>
          </p:nvSpPr>
          <p:spPr>
            <a:xfrm>
              <a:off x="1365200" y="1979425"/>
              <a:ext cx="2085655" cy="369332"/>
            </a:xfrm>
            <a:prstGeom prst="rect">
              <a:avLst/>
            </a:prstGeom>
            <a:noFill/>
          </p:spPr>
          <p:txBody>
            <a:bodyPr wrap="square" rtlCol="0">
              <a:spAutoFit/>
            </a:bodyPr>
            <a:lstStyle/>
            <a:p>
              <a:r>
                <a:rPr lang="en-US" dirty="0">
                  <a:latin typeface="Figtree" pitchFamily="2" charset="0"/>
                </a:rPr>
                <a:t>Control period</a:t>
              </a:r>
            </a:p>
          </p:txBody>
        </p:sp>
        <p:sp>
          <p:nvSpPr>
            <p:cNvPr id="21" name="TextBox 20">
              <a:extLst>
                <a:ext uri="{FF2B5EF4-FFF2-40B4-BE49-F238E27FC236}">
                  <a16:creationId xmlns:a16="http://schemas.microsoft.com/office/drawing/2014/main" id="{247614D8-2739-0499-3900-C40A2E6C674C}"/>
                </a:ext>
              </a:extLst>
            </p:cNvPr>
            <p:cNvSpPr txBox="1"/>
            <p:nvPr/>
          </p:nvSpPr>
          <p:spPr>
            <a:xfrm>
              <a:off x="7174254" y="2025614"/>
              <a:ext cx="2085655" cy="369332"/>
            </a:xfrm>
            <a:prstGeom prst="rect">
              <a:avLst/>
            </a:prstGeom>
            <a:noFill/>
          </p:spPr>
          <p:txBody>
            <a:bodyPr wrap="square" rtlCol="0">
              <a:spAutoFit/>
            </a:bodyPr>
            <a:lstStyle/>
            <a:p>
              <a:r>
                <a:rPr lang="en-US" b="1" dirty="0">
                  <a:latin typeface="Figtree" pitchFamily="2" charset="0"/>
                </a:rPr>
                <a:t>Case period</a:t>
              </a:r>
            </a:p>
          </p:txBody>
        </p:sp>
        <p:sp>
          <p:nvSpPr>
            <p:cNvPr id="2" name="TextBox 1">
              <a:extLst>
                <a:ext uri="{FF2B5EF4-FFF2-40B4-BE49-F238E27FC236}">
                  <a16:creationId xmlns:a16="http://schemas.microsoft.com/office/drawing/2014/main" id="{DF956DAC-D589-2BFD-0D16-49CBE9D3899E}"/>
                </a:ext>
              </a:extLst>
            </p:cNvPr>
            <p:cNvSpPr txBox="1"/>
            <p:nvPr/>
          </p:nvSpPr>
          <p:spPr>
            <a:xfrm>
              <a:off x="9736049" y="2308390"/>
              <a:ext cx="1617751" cy="369332"/>
            </a:xfrm>
            <a:prstGeom prst="rect">
              <a:avLst/>
            </a:prstGeom>
            <a:noFill/>
          </p:spPr>
          <p:txBody>
            <a:bodyPr wrap="none" rtlCol="0">
              <a:spAutoFit/>
            </a:bodyPr>
            <a:lstStyle/>
            <a:p>
              <a:r>
                <a:rPr lang="en-US" dirty="0">
                  <a:latin typeface="Figtree" pitchFamily="2" charset="0"/>
                </a:rPr>
                <a:t>Unidirectional</a:t>
              </a:r>
            </a:p>
          </p:txBody>
        </p:sp>
        <p:grpSp>
          <p:nvGrpSpPr>
            <p:cNvPr id="5" name="Group 4">
              <a:extLst>
                <a:ext uri="{FF2B5EF4-FFF2-40B4-BE49-F238E27FC236}">
                  <a16:creationId xmlns:a16="http://schemas.microsoft.com/office/drawing/2014/main" id="{E32EC494-E25C-691F-13B8-E9B88C7B24C0}"/>
                </a:ext>
              </a:extLst>
            </p:cNvPr>
            <p:cNvGrpSpPr/>
            <p:nvPr/>
          </p:nvGrpSpPr>
          <p:grpSpPr>
            <a:xfrm>
              <a:off x="924673" y="3395752"/>
              <a:ext cx="8046720" cy="945107"/>
              <a:chOff x="924673" y="2169019"/>
              <a:chExt cx="8046720" cy="945107"/>
            </a:xfrm>
          </p:grpSpPr>
          <p:cxnSp>
            <p:nvCxnSpPr>
              <p:cNvPr id="7" name="Straight Arrow Connector 6">
                <a:extLst>
                  <a:ext uri="{FF2B5EF4-FFF2-40B4-BE49-F238E27FC236}">
                    <a16:creationId xmlns:a16="http://schemas.microsoft.com/office/drawing/2014/main" id="{ED4F2F43-0728-45AF-987F-2A16BA217A05}"/>
                  </a:ext>
                </a:extLst>
              </p:cNvPr>
              <p:cNvCxnSpPr/>
              <p:nvPr/>
            </p:nvCxnSpPr>
            <p:spPr>
              <a:xfrm>
                <a:off x="924673" y="2661007"/>
                <a:ext cx="80467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1E76FD26-5441-059B-333E-3903EB112751}"/>
                  </a:ext>
                </a:extLst>
              </p:cNvPr>
              <p:cNvSpPr txBox="1"/>
              <p:nvPr/>
            </p:nvSpPr>
            <p:spPr>
              <a:xfrm>
                <a:off x="5132953" y="2744794"/>
                <a:ext cx="503435" cy="369332"/>
              </a:xfrm>
              <a:prstGeom prst="rect">
                <a:avLst/>
              </a:prstGeom>
              <a:noFill/>
            </p:spPr>
            <p:txBody>
              <a:bodyPr wrap="square" rtlCol="0">
                <a:spAutoFit/>
              </a:bodyPr>
              <a:lstStyle/>
              <a:p>
                <a:r>
                  <a:rPr lang="en-US" dirty="0">
                    <a:latin typeface="Figtree" pitchFamily="2" charset="0"/>
                  </a:rPr>
                  <a:t>t0</a:t>
                </a:r>
              </a:p>
            </p:txBody>
          </p:sp>
          <p:sp>
            <p:nvSpPr>
              <p:cNvPr id="10" name="TextBox 9">
                <a:extLst>
                  <a:ext uri="{FF2B5EF4-FFF2-40B4-BE49-F238E27FC236}">
                    <a16:creationId xmlns:a16="http://schemas.microsoft.com/office/drawing/2014/main" id="{76021C32-5CA8-73B9-0381-E4D0321901A6}"/>
                  </a:ext>
                </a:extLst>
              </p:cNvPr>
              <p:cNvSpPr txBox="1"/>
              <p:nvPr/>
            </p:nvSpPr>
            <p:spPr>
              <a:xfrm>
                <a:off x="1365200" y="2169019"/>
                <a:ext cx="2085655" cy="369332"/>
              </a:xfrm>
              <a:prstGeom prst="rect">
                <a:avLst/>
              </a:prstGeom>
              <a:noFill/>
            </p:spPr>
            <p:txBody>
              <a:bodyPr wrap="square" rtlCol="0">
                <a:spAutoFit/>
              </a:bodyPr>
              <a:lstStyle/>
              <a:p>
                <a:r>
                  <a:rPr lang="en-US" dirty="0">
                    <a:latin typeface="Figtree" pitchFamily="2" charset="0"/>
                  </a:rPr>
                  <a:t>Control period</a:t>
                </a:r>
              </a:p>
            </p:txBody>
          </p:sp>
          <p:sp>
            <p:nvSpPr>
              <p:cNvPr id="11" name="TextBox 10">
                <a:extLst>
                  <a:ext uri="{FF2B5EF4-FFF2-40B4-BE49-F238E27FC236}">
                    <a16:creationId xmlns:a16="http://schemas.microsoft.com/office/drawing/2014/main" id="{EDB6B74C-A38F-1166-B589-EA00478353AB}"/>
                  </a:ext>
                </a:extLst>
              </p:cNvPr>
              <p:cNvSpPr txBox="1"/>
              <p:nvPr/>
            </p:nvSpPr>
            <p:spPr>
              <a:xfrm>
                <a:off x="4647831" y="2207889"/>
                <a:ext cx="2085655" cy="369332"/>
              </a:xfrm>
              <a:prstGeom prst="rect">
                <a:avLst/>
              </a:prstGeom>
              <a:noFill/>
            </p:spPr>
            <p:txBody>
              <a:bodyPr wrap="square" rtlCol="0">
                <a:spAutoFit/>
              </a:bodyPr>
              <a:lstStyle/>
              <a:p>
                <a:r>
                  <a:rPr lang="en-US" b="1" dirty="0">
                    <a:latin typeface="Figtree" pitchFamily="2" charset="0"/>
                  </a:rPr>
                  <a:t>Case period</a:t>
                </a:r>
              </a:p>
            </p:txBody>
          </p:sp>
        </p:grpSp>
        <p:sp>
          <p:nvSpPr>
            <p:cNvPr id="12" name="TextBox 11">
              <a:extLst>
                <a:ext uri="{FF2B5EF4-FFF2-40B4-BE49-F238E27FC236}">
                  <a16:creationId xmlns:a16="http://schemas.microsoft.com/office/drawing/2014/main" id="{E5E5113C-6881-1557-32B8-BA0F2BB9E158}"/>
                </a:ext>
              </a:extLst>
            </p:cNvPr>
            <p:cNvSpPr txBox="1"/>
            <p:nvPr/>
          </p:nvSpPr>
          <p:spPr>
            <a:xfrm>
              <a:off x="6981196" y="3379037"/>
              <a:ext cx="2085655" cy="369332"/>
            </a:xfrm>
            <a:prstGeom prst="rect">
              <a:avLst/>
            </a:prstGeom>
            <a:noFill/>
          </p:spPr>
          <p:txBody>
            <a:bodyPr wrap="square" rtlCol="0">
              <a:spAutoFit/>
            </a:bodyPr>
            <a:lstStyle/>
            <a:p>
              <a:r>
                <a:rPr lang="en-US" dirty="0">
                  <a:latin typeface="Figtree" pitchFamily="2" charset="0"/>
                </a:rPr>
                <a:t>Control period</a:t>
              </a:r>
            </a:p>
          </p:txBody>
        </p:sp>
        <p:sp>
          <p:nvSpPr>
            <p:cNvPr id="13" name="TextBox 12">
              <a:extLst>
                <a:ext uri="{FF2B5EF4-FFF2-40B4-BE49-F238E27FC236}">
                  <a16:creationId xmlns:a16="http://schemas.microsoft.com/office/drawing/2014/main" id="{B6194F6F-5FFA-21C0-820A-794EF3FD6AE2}"/>
                </a:ext>
              </a:extLst>
            </p:cNvPr>
            <p:cNvSpPr txBox="1"/>
            <p:nvPr/>
          </p:nvSpPr>
          <p:spPr>
            <a:xfrm>
              <a:off x="9736049" y="3518408"/>
              <a:ext cx="1467068" cy="369332"/>
            </a:xfrm>
            <a:prstGeom prst="rect">
              <a:avLst/>
            </a:prstGeom>
            <a:noFill/>
          </p:spPr>
          <p:txBody>
            <a:bodyPr wrap="none" rtlCol="0">
              <a:spAutoFit/>
            </a:bodyPr>
            <a:lstStyle/>
            <a:p>
              <a:r>
                <a:rPr lang="en-US" dirty="0">
                  <a:latin typeface="Figtree" pitchFamily="2" charset="0"/>
                </a:rPr>
                <a:t>Bidirectional</a:t>
              </a:r>
            </a:p>
          </p:txBody>
        </p:sp>
        <p:sp>
          <p:nvSpPr>
            <p:cNvPr id="15" name="TextBox 14">
              <a:extLst>
                <a:ext uri="{FF2B5EF4-FFF2-40B4-BE49-F238E27FC236}">
                  <a16:creationId xmlns:a16="http://schemas.microsoft.com/office/drawing/2014/main" id="{0C5AB87B-AD43-FF8D-0313-07FE79618924}"/>
                </a:ext>
              </a:extLst>
            </p:cNvPr>
            <p:cNvSpPr txBox="1"/>
            <p:nvPr/>
          </p:nvSpPr>
          <p:spPr>
            <a:xfrm>
              <a:off x="3717656" y="4567266"/>
              <a:ext cx="503435" cy="369332"/>
            </a:xfrm>
            <a:prstGeom prst="rect">
              <a:avLst/>
            </a:prstGeom>
            <a:noFill/>
          </p:spPr>
          <p:txBody>
            <a:bodyPr wrap="square" rtlCol="0">
              <a:spAutoFit/>
            </a:bodyPr>
            <a:lstStyle/>
            <a:p>
              <a:r>
                <a:rPr lang="en-US" dirty="0">
                  <a:latin typeface="Figtree" pitchFamily="2" charset="0"/>
                </a:rPr>
                <a:t>t-6 </a:t>
              </a:r>
            </a:p>
          </p:txBody>
        </p:sp>
        <p:sp>
          <p:nvSpPr>
            <p:cNvPr id="16" name="TextBox 15">
              <a:extLst>
                <a:ext uri="{FF2B5EF4-FFF2-40B4-BE49-F238E27FC236}">
                  <a16:creationId xmlns:a16="http://schemas.microsoft.com/office/drawing/2014/main" id="{93159B1B-B045-2C17-B2A5-0088614442AE}"/>
                </a:ext>
              </a:extLst>
            </p:cNvPr>
            <p:cNvSpPr txBox="1"/>
            <p:nvPr/>
          </p:nvSpPr>
          <p:spPr>
            <a:xfrm>
              <a:off x="1908842" y="2591167"/>
              <a:ext cx="832268" cy="369332"/>
            </a:xfrm>
            <a:prstGeom prst="rect">
              <a:avLst/>
            </a:prstGeom>
            <a:noFill/>
          </p:spPr>
          <p:txBody>
            <a:bodyPr wrap="square" rtlCol="0">
              <a:spAutoFit/>
            </a:bodyPr>
            <a:lstStyle/>
            <a:p>
              <a:r>
                <a:rPr lang="en-US" dirty="0">
                  <a:latin typeface="Figtree" pitchFamily="2" charset="0"/>
                </a:rPr>
                <a:t>t-14</a:t>
              </a:r>
            </a:p>
          </p:txBody>
        </p:sp>
        <p:sp>
          <p:nvSpPr>
            <p:cNvPr id="23" name="TextBox 22">
              <a:extLst>
                <a:ext uri="{FF2B5EF4-FFF2-40B4-BE49-F238E27FC236}">
                  <a16:creationId xmlns:a16="http://schemas.microsoft.com/office/drawing/2014/main" id="{6EB522F1-529E-1CA5-1FCD-FEC067E3F7CD}"/>
                </a:ext>
              </a:extLst>
            </p:cNvPr>
            <p:cNvSpPr txBox="1"/>
            <p:nvPr/>
          </p:nvSpPr>
          <p:spPr>
            <a:xfrm>
              <a:off x="2893011" y="2591167"/>
              <a:ext cx="832268" cy="369332"/>
            </a:xfrm>
            <a:prstGeom prst="rect">
              <a:avLst/>
            </a:prstGeom>
            <a:noFill/>
          </p:spPr>
          <p:txBody>
            <a:bodyPr wrap="square" rtlCol="0">
              <a:spAutoFit/>
            </a:bodyPr>
            <a:lstStyle/>
            <a:p>
              <a:r>
                <a:rPr lang="en-US" dirty="0">
                  <a:latin typeface="Figtree" pitchFamily="2" charset="0"/>
                </a:rPr>
                <a:t>t-7</a:t>
              </a:r>
            </a:p>
          </p:txBody>
        </p:sp>
        <p:sp>
          <p:nvSpPr>
            <p:cNvPr id="24" name="TextBox 23">
              <a:extLst>
                <a:ext uri="{FF2B5EF4-FFF2-40B4-BE49-F238E27FC236}">
                  <a16:creationId xmlns:a16="http://schemas.microsoft.com/office/drawing/2014/main" id="{70F276DF-5690-BFE2-08A5-AEEA0AEBC77F}"/>
                </a:ext>
              </a:extLst>
            </p:cNvPr>
            <p:cNvSpPr txBox="1"/>
            <p:nvPr/>
          </p:nvSpPr>
          <p:spPr>
            <a:xfrm>
              <a:off x="985072" y="3925145"/>
              <a:ext cx="832268" cy="369332"/>
            </a:xfrm>
            <a:prstGeom prst="rect">
              <a:avLst/>
            </a:prstGeom>
            <a:noFill/>
          </p:spPr>
          <p:txBody>
            <a:bodyPr wrap="square" rtlCol="0">
              <a:spAutoFit/>
            </a:bodyPr>
            <a:lstStyle/>
            <a:p>
              <a:r>
                <a:rPr lang="en-US" dirty="0">
                  <a:latin typeface="Figtree" pitchFamily="2" charset="0"/>
                </a:rPr>
                <a:t>t-21</a:t>
              </a:r>
            </a:p>
          </p:txBody>
        </p:sp>
        <p:sp>
          <p:nvSpPr>
            <p:cNvPr id="25" name="TextBox 24">
              <a:extLst>
                <a:ext uri="{FF2B5EF4-FFF2-40B4-BE49-F238E27FC236}">
                  <a16:creationId xmlns:a16="http://schemas.microsoft.com/office/drawing/2014/main" id="{2EF30407-108A-74DA-F49D-B7D9B1D28775}"/>
                </a:ext>
              </a:extLst>
            </p:cNvPr>
            <p:cNvSpPr txBox="1"/>
            <p:nvPr/>
          </p:nvSpPr>
          <p:spPr>
            <a:xfrm>
              <a:off x="1969241" y="3925145"/>
              <a:ext cx="832268" cy="369332"/>
            </a:xfrm>
            <a:prstGeom prst="rect">
              <a:avLst/>
            </a:prstGeom>
            <a:noFill/>
          </p:spPr>
          <p:txBody>
            <a:bodyPr wrap="square" rtlCol="0">
              <a:spAutoFit/>
            </a:bodyPr>
            <a:lstStyle/>
            <a:p>
              <a:r>
                <a:rPr lang="en-US" dirty="0">
                  <a:latin typeface="Figtree" pitchFamily="2" charset="0"/>
                </a:rPr>
                <a:t>t-14</a:t>
              </a:r>
            </a:p>
          </p:txBody>
        </p:sp>
        <p:sp>
          <p:nvSpPr>
            <p:cNvPr id="26" name="TextBox 25">
              <a:extLst>
                <a:ext uri="{FF2B5EF4-FFF2-40B4-BE49-F238E27FC236}">
                  <a16:creationId xmlns:a16="http://schemas.microsoft.com/office/drawing/2014/main" id="{CFD25A6C-526C-583A-F7F4-5205EDDFBE49}"/>
                </a:ext>
              </a:extLst>
            </p:cNvPr>
            <p:cNvSpPr txBox="1"/>
            <p:nvPr/>
          </p:nvSpPr>
          <p:spPr>
            <a:xfrm>
              <a:off x="2953410" y="3925145"/>
              <a:ext cx="832268" cy="369332"/>
            </a:xfrm>
            <a:prstGeom prst="rect">
              <a:avLst/>
            </a:prstGeom>
            <a:noFill/>
          </p:spPr>
          <p:txBody>
            <a:bodyPr wrap="square" rtlCol="0">
              <a:spAutoFit/>
            </a:bodyPr>
            <a:lstStyle/>
            <a:p>
              <a:r>
                <a:rPr lang="en-US" dirty="0">
                  <a:latin typeface="Figtree" pitchFamily="2" charset="0"/>
                </a:rPr>
                <a:t>t-7</a:t>
              </a:r>
            </a:p>
          </p:txBody>
        </p:sp>
        <p:sp>
          <p:nvSpPr>
            <p:cNvPr id="27" name="TextBox 26">
              <a:extLst>
                <a:ext uri="{FF2B5EF4-FFF2-40B4-BE49-F238E27FC236}">
                  <a16:creationId xmlns:a16="http://schemas.microsoft.com/office/drawing/2014/main" id="{2BE82C60-B8B8-857E-BAB8-9C0262A89882}"/>
                </a:ext>
              </a:extLst>
            </p:cNvPr>
            <p:cNvSpPr txBox="1"/>
            <p:nvPr/>
          </p:nvSpPr>
          <p:spPr>
            <a:xfrm>
              <a:off x="3369544" y="4202810"/>
              <a:ext cx="1669154" cy="369332"/>
            </a:xfrm>
            <a:prstGeom prst="rect">
              <a:avLst/>
            </a:prstGeom>
            <a:noFill/>
          </p:spPr>
          <p:txBody>
            <a:bodyPr wrap="square" rtlCol="0">
              <a:spAutoFit/>
            </a:bodyPr>
            <a:lstStyle/>
            <a:p>
              <a:r>
                <a:rPr lang="en-US" dirty="0">
                  <a:latin typeface="Figtree" pitchFamily="2" charset="0"/>
                </a:rPr>
                <a:t>Lag period</a:t>
              </a:r>
            </a:p>
          </p:txBody>
        </p:sp>
        <p:sp>
          <p:nvSpPr>
            <p:cNvPr id="28" name="TextBox 27">
              <a:extLst>
                <a:ext uri="{FF2B5EF4-FFF2-40B4-BE49-F238E27FC236}">
                  <a16:creationId xmlns:a16="http://schemas.microsoft.com/office/drawing/2014/main" id="{ED548B9F-5F1A-2629-45B3-580A192ED567}"/>
                </a:ext>
              </a:extLst>
            </p:cNvPr>
            <p:cNvSpPr txBox="1"/>
            <p:nvPr/>
          </p:nvSpPr>
          <p:spPr>
            <a:xfrm>
              <a:off x="3717656" y="4844931"/>
              <a:ext cx="503435" cy="369332"/>
            </a:xfrm>
            <a:prstGeom prst="rect">
              <a:avLst/>
            </a:prstGeom>
            <a:noFill/>
          </p:spPr>
          <p:txBody>
            <a:bodyPr wrap="square" rtlCol="0">
              <a:spAutoFit/>
            </a:bodyPr>
            <a:lstStyle/>
            <a:p>
              <a:r>
                <a:rPr lang="en-US" dirty="0">
                  <a:latin typeface="Figtree" pitchFamily="2" charset="0"/>
                </a:rPr>
                <a:t>t-5 </a:t>
              </a:r>
            </a:p>
          </p:txBody>
        </p:sp>
        <p:sp>
          <p:nvSpPr>
            <p:cNvPr id="29" name="TextBox 28">
              <a:extLst>
                <a:ext uri="{FF2B5EF4-FFF2-40B4-BE49-F238E27FC236}">
                  <a16:creationId xmlns:a16="http://schemas.microsoft.com/office/drawing/2014/main" id="{101340DB-F374-980E-C262-F812CAC9C312}"/>
                </a:ext>
              </a:extLst>
            </p:cNvPr>
            <p:cNvSpPr txBox="1"/>
            <p:nvPr/>
          </p:nvSpPr>
          <p:spPr>
            <a:xfrm>
              <a:off x="3717656" y="5122596"/>
              <a:ext cx="771770" cy="369332"/>
            </a:xfrm>
            <a:prstGeom prst="rect">
              <a:avLst/>
            </a:prstGeom>
            <a:noFill/>
          </p:spPr>
          <p:txBody>
            <a:bodyPr wrap="square" rtlCol="0">
              <a:spAutoFit/>
            </a:bodyPr>
            <a:lstStyle/>
            <a:p>
              <a:r>
                <a:rPr lang="en-US" dirty="0">
                  <a:latin typeface="Figtree" pitchFamily="2" charset="0"/>
                </a:rPr>
                <a:t>t-4 </a:t>
              </a:r>
            </a:p>
          </p:txBody>
        </p:sp>
        <p:sp>
          <p:nvSpPr>
            <p:cNvPr id="30" name="TextBox 29">
              <a:extLst>
                <a:ext uri="{FF2B5EF4-FFF2-40B4-BE49-F238E27FC236}">
                  <a16:creationId xmlns:a16="http://schemas.microsoft.com/office/drawing/2014/main" id="{BBC43288-520D-42D2-BEBD-AC55D896C5A6}"/>
                </a:ext>
              </a:extLst>
            </p:cNvPr>
            <p:cNvSpPr txBox="1"/>
            <p:nvPr/>
          </p:nvSpPr>
          <p:spPr>
            <a:xfrm>
              <a:off x="3717656" y="5400261"/>
              <a:ext cx="771770" cy="369332"/>
            </a:xfrm>
            <a:prstGeom prst="rect">
              <a:avLst/>
            </a:prstGeom>
            <a:noFill/>
          </p:spPr>
          <p:txBody>
            <a:bodyPr wrap="square" rtlCol="0">
              <a:spAutoFit/>
            </a:bodyPr>
            <a:lstStyle/>
            <a:p>
              <a:r>
                <a:rPr lang="en-US" dirty="0">
                  <a:latin typeface="Figtree" pitchFamily="2" charset="0"/>
                </a:rPr>
                <a:t>t-3 </a:t>
              </a:r>
            </a:p>
          </p:txBody>
        </p:sp>
        <p:sp>
          <p:nvSpPr>
            <p:cNvPr id="31" name="TextBox 30">
              <a:extLst>
                <a:ext uri="{FF2B5EF4-FFF2-40B4-BE49-F238E27FC236}">
                  <a16:creationId xmlns:a16="http://schemas.microsoft.com/office/drawing/2014/main" id="{CD5A9D94-DBAD-9825-03C8-8CCCCBB9D5D3}"/>
                </a:ext>
              </a:extLst>
            </p:cNvPr>
            <p:cNvSpPr txBox="1"/>
            <p:nvPr/>
          </p:nvSpPr>
          <p:spPr>
            <a:xfrm>
              <a:off x="3717656" y="5677926"/>
              <a:ext cx="771770" cy="369332"/>
            </a:xfrm>
            <a:prstGeom prst="rect">
              <a:avLst/>
            </a:prstGeom>
            <a:noFill/>
          </p:spPr>
          <p:txBody>
            <a:bodyPr wrap="square" rtlCol="0">
              <a:spAutoFit/>
            </a:bodyPr>
            <a:lstStyle/>
            <a:p>
              <a:r>
                <a:rPr lang="en-US" dirty="0">
                  <a:latin typeface="Figtree" pitchFamily="2" charset="0"/>
                </a:rPr>
                <a:t>t-2 </a:t>
              </a:r>
            </a:p>
          </p:txBody>
        </p:sp>
        <p:sp>
          <p:nvSpPr>
            <p:cNvPr id="32" name="TextBox 31">
              <a:extLst>
                <a:ext uri="{FF2B5EF4-FFF2-40B4-BE49-F238E27FC236}">
                  <a16:creationId xmlns:a16="http://schemas.microsoft.com/office/drawing/2014/main" id="{C04D8D5D-D2BF-A70B-5FCC-21EC03A6FF7C}"/>
                </a:ext>
              </a:extLst>
            </p:cNvPr>
            <p:cNvSpPr txBox="1"/>
            <p:nvPr/>
          </p:nvSpPr>
          <p:spPr>
            <a:xfrm>
              <a:off x="3717656" y="5955591"/>
              <a:ext cx="771770" cy="369332"/>
            </a:xfrm>
            <a:prstGeom prst="rect">
              <a:avLst/>
            </a:prstGeom>
            <a:noFill/>
          </p:spPr>
          <p:txBody>
            <a:bodyPr wrap="square" rtlCol="0">
              <a:spAutoFit/>
            </a:bodyPr>
            <a:lstStyle/>
            <a:p>
              <a:r>
                <a:rPr lang="en-US" dirty="0">
                  <a:latin typeface="Figtree" pitchFamily="2" charset="0"/>
                </a:rPr>
                <a:t>t-1 </a:t>
              </a:r>
            </a:p>
          </p:txBody>
        </p:sp>
        <p:sp>
          <p:nvSpPr>
            <p:cNvPr id="33" name="TextBox 32">
              <a:extLst>
                <a:ext uri="{FF2B5EF4-FFF2-40B4-BE49-F238E27FC236}">
                  <a16:creationId xmlns:a16="http://schemas.microsoft.com/office/drawing/2014/main" id="{5723FAA2-13BA-87B7-E8D0-302F31F92865}"/>
                </a:ext>
              </a:extLst>
            </p:cNvPr>
            <p:cNvSpPr txBox="1"/>
            <p:nvPr/>
          </p:nvSpPr>
          <p:spPr>
            <a:xfrm>
              <a:off x="6565062" y="3971527"/>
              <a:ext cx="832268" cy="369332"/>
            </a:xfrm>
            <a:prstGeom prst="rect">
              <a:avLst/>
            </a:prstGeom>
            <a:noFill/>
          </p:spPr>
          <p:txBody>
            <a:bodyPr wrap="square" rtlCol="0">
              <a:spAutoFit/>
            </a:bodyPr>
            <a:lstStyle/>
            <a:p>
              <a:r>
                <a:rPr lang="en-US" dirty="0">
                  <a:latin typeface="Figtree" pitchFamily="2" charset="0"/>
                </a:rPr>
                <a:t>t+7</a:t>
              </a:r>
            </a:p>
          </p:txBody>
        </p:sp>
        <p:sp>
          <p:nvSpPr>
            <p:cNvPr id="34" name="TextBox 33">
              <a:extLst>
                <a:ext uri="{FF2B5EF4-FFF2-40B4-BE49-F238E27FC236}">
                  <a16:creationId xmlns:a16="http://schemas.microsoft.com/office/drawing/2014/main" id="{53D84B7D-3BE1-9F64-A824-6EB94385A42A}"/>
                </a:ext>
              </a:extLst>
            </p:cNvPr>
            <p:cNvSpPr txBox="1"/>
            <p:nvPr/>
          </p:nvSpPr>
          <p:spPr>
            <a:xfrm>
              <a:off x="7549231" y="3971527"/>
              <a:ext cx="832268" cy="369332"/>
            </a:xfrm>
            <a:prstGeom prst="rect">
              <a:avLst/>
            </a:prstGeom>
            <a:noFill/>
          </p:spPr>
          <p:txBody>
            <a:bodyPr wrap="square" rtlCol="0">
              <a:spAutoFit/>
            </a:bodyPr>
            <a:lstStyle/>
            <a:p>
              <a:r>
                <a:rPr lang="en-US" dirty="0">
                  <a:latin typeface="Figtree" pitchFamily="2" charset="0"/>
                </a:rPr>
                <a:t>t+14</a:t>
              </a:r>
            </a:p>
          </p:txBody>
        </p:sp>
        <p:sp>
          <p:nvSpPr>
            <p:cNvPr id="35" name="TextBox 34">
              <a:extLst>
                <a:ext uri="{FF2B5EF4-FFF2-40B4-BE49-F238E27FC236}">
                  <a16:creationId xmlns:a16="http://schemas.microsoft.com/office/drawing/2014/main" id="{33386050-BE69-4814-5D45-B734DF7CFB39}"/>
                </a:ext>
              </a:extLst>
            </p:cNvPr>
            <p:cNvSpPr txBox="1"/>
            <p:nvPr/>
          </p:nvSpPr>
          <p:spPr>
            <a:xfrm>
              <a:off x="8533400" y="3971527"/>
              <a:ext cx="832268" cy="369332"/>
            </a:xfrm>
            <a:prstGeom prst="rect">
              <a:avLst/>
            </a:prstGeom>
            <a:noFill/>
          </p:spPr>
          <p:txBody>
            <a:bodyPr wrap="square" rtlCol="0">
              <a:spAutoFit/>
            </a:bodyPr>
            <a:lstStyle/>
            <a:p>
              <a:r>
                <a:rPr lang="en-US" dirty="0">
                  <a:latin typeface="Figtree" pitchFamily="2" charset="0"/>
                </a:rPr>
                <a:t>t+21</a:t>
              </a:r>
            </a:p>
          </p:txBody>
        </p:sp>
      </p:grpSp>
      <p:sp>
        <p:nvSpPr>
          <p:cNvPr id="37" name="TextBox 36">
            <a:extLst>
              <a:ext uri="{FF2B5EF4-FFF2-40B4-BE49-F238E27FC236}">
                <a16:creationId xmlns:a16="http://schemas.microsoft.com/office/drawing/2014/main" id="{B3E4D759-223E-7354-F5F5-BEFECDAD24D2}"/>
              </a:ext>
            </a:extLst>
          </p:cNvPr>
          <p:cNvSpPr txBox="1"/>
          <p:nvPr/>
        </p:nvSpPr>
        <p:spPr>
          <a:xfrm>
            <a:off x="6613190" y="5143052"/>
            <a:ext cx="5293437" cy="923330"/>
          </a:xfrm>
          <a:prstGeom prst="rect">
            <a:avLst/>
          </a:prstGeom>
          <a:noFill/>
        </p:spPr>
        <p:txBody>
          <a:bodyPr wrap="none" rtlCol="0">
            <a:spAutoFit/>
          </a:bodyPr>
          <a:lstStyle/>
          <a:p>
            <a:r>
              <a:rPr lang="en-US" b="1" dirty="0">
                <a:latin typeface="Figtree" pitchFamily="2" charset="0"/>
              </a:rPr>
              <a:t>Conditional logistic regression</a:t>
            </a:r>
          </a:p>
          <a:p>
            <a:endParaRPr lang="en-US" dirty="0">
              <a:latin typeface="Figtree" pitchFamily="2" charset="0"/>
            </a:endParaRPr>
          </a:p>
          <a:p>
            <a:r>
              <a:rPr lang="en-US" dirty="0">
                <a:latin typeface="Figtree" pitchFamily="2" charset="0"/>
              </a:rPr>
              <a:t>ER Visits (0/1) = temp + strata(matching variable)</a:t>
            </a:r>
          </a:p>
        </p:txBody>
      </p:sp>
    </p:spTree>
    <p:extLst>
      <p:ext uri="{BB962C8B-B14F-4D97-AF65-F5344CB8AC3E}">
        <p14:creationId xmlns:p14="http://schemas.microsoft.com/office/powerpoint/2010/main" val="171650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D3BC-22C4-ADCB-0DA3-07B63CFC4378}"/>
              </a:ext>
            </a:extLst>
          </p:cNvPr>
          <p:cNvSpPr>
            <a:spLocks noGrp="1"/>
          </p:cNvSpPr>
          <p:nvPr>
            <p:ph type="title"/>
          </p:nvPr>
        </p:nvSpPr>
        <p:spPr/>
        <p:txBody>
          <a:bodyPr>
            <a:normAutofit/>
          </a:bodyPr>
          <a:lstStyle/>
          <a:p>
            <a:r>
              <a:rPr lang="en-US" dirty="0"/>
              <a:t>Distribution of Cardiovascular Conditions </a:t>
            </a:r>
          </a:p>
        </p:txBody>
      </p:sp>
      <p:sp>
        <p:nvSpPr>
          <p:cNvPr id="3" name="Slide Number Placeholder 2">
            <a:extLst>
              <a:ext uri="{FF2B5EF4-FFF2-40B4-BE49-F238E27FC236}">
                <a16:creationId xmlns:a16="http://schemas.microsoft.com/office/drawing/2014/main" id="{AEBD60F0-58A7-3E0F-D086-D3264FEB4C34}"/>
              </a:ext>
            </a:extLst>
          </p:cNvPr>
          <p:cNvSpPr>
            <a:spLocks noGrp="1"/>
          </p:cNvSpPr>
          <p:nvPr>
            <p:ph type="sldNum" sz="quarter" idx="12"/>
          </p:nvPr>
        </p:nvSpPr>
        <p:spPr/>
        <p:txBody>
          <a:bodyPr/>
          <a:lstStyle/>
          <a:p>
            <a:fld id="{4AA7400F-56EA-6948-A30B-AB27383B5A0B}" type="slidenum">
              <a:rPr lang="en-US" smtClean="0"/>
              <a:pPr/>
              <a:t>7</a:t>
            </a:fld>
            <a:endParaRPr lang="en-US" dirty="0"/>
          </a:p>
        </p:txBody>
      </p:sp>
      <p:pic>
        <p:nvPicPr>
          <p:cNvPr id="11" name="Picture 10" descr="A graph of a number of patients&#10;&#10;Description automatically generated">
            <a:extLst>
              <a:ext uri="{FF2B5EF4-FFF2-40B4-BE49-F238E27FC236}">
                <a16:creationId xmlns:a16="http://schemas.microsoft.com/office/drawing/2014/main" id="{90948BD6-01C5-EF77-2210-83695F184B81}"/>
              </a:ext>
            </a:extLst>
          </p:cNvPr>
          <p:cNvPicPr>
            <a:picLocks noChangeAspect="1"/>
          </p:cNvPicPr>
          <p:nvPr/>
        </p:nvPicPr>
        <p:blipFill rotWithShape="1">
          <a:blip r:embed="rId3"/>
          <a:srcRect t="6890"/>
          <a:stretch/>
        </p:blipFill>
        <p:spPr>
          <a:xfrm>
            <a:off x="2305661" y="1347614"/>
            <a:ext cx="7254646" cy="4885546"/>
          </a:xfrm>
          <a:prstGeom prst="rect">
            <a:avLst/>
          </a:prstGeom>
        </p:spPr>
      </p:pic>
    </p:spTree>
    <p:extLst>
      <p:ext uri="{BB962C8B-B14F-4D97-AF65-F5344CB8AC3E}">
        <p14:creationId xmlns:p14="http://schemas.microsoft.com/office/powerpoint/2010/main" val="263849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72B98-8E59-F7EF-DFD6-8FA06454C8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C52FF-26A5-D0F9-2B3E-FC61E5E93962}"/>
              </a:ext>
            </a:extLst>
          </p:cNvPr>
          <p:cNvSpPr>
            <a:spLocks noGrp="1"/>
          </p:cNvSpPr>
          <p:nvPr>
            <p:ph type="title"/>
          </p:nvPr>
        </p:nvSpPr>
        <p:spPr/>
        <p:txBody>
          <a:bodyPr>
            <a:normAutofit/>
          </a:bodyPr>
          <a:lstStyle/>
          <a:p>
            <a:r>
              <a:rPr lang="en-US" dirty="0"/>
              <a:t>ER Visit Rate vs Average Temp (at a zip code level)</a:t>
            </a:r>
          </a:p>
        </p:txBody>
      </p:sp>
      <p:sp>
        <p:nvSpPr>
          <p:cNvPr id="3" name="Slide Number Placeholder 2">
            <a:extLst>
              <a:ext uri="{FF2B5EF4-FFF2-40B4-BE49-F238E27FC236}">
                <a16:creationId xmlns:a16="http://schemas.microsoft.com/office/drawing/2014/main" id="{6DE6F347-20E4-CAE1-AB04-AA484AB767A1}"/>
              </a:ext>
            </a:extLst>
          </p:cNvPr>
          <p:cNvSpPr>
            <a:spLocks noGrp="1"/>
          </p:cNvSpPr>
          <p:nvPr>
            <p:ph type="sldNum" sz="quarter" idx="12"/>
          </p:nvPr>
        </p:nvSpPr>
        <p:spPr/>
        <p:txBody>
          <a:bodyPr/>
          <a:lstStyle/>
          <a:p>
            <a:fld id="{4AA7400F-56EA-6948-A30B-AB27383B5A0B}" type="slidenum">
              <a:rPr lang="en-US" smtClean="0"/>
              <a:pPr/>
              <a:t>8</a:t>
            </a:fld>
            <a:endParaRPr lang="en-US" dirty="0"/>
          </a:p>
        </p:txBody>
      </p:sp>
      <p:pic>
        <p:nvPicPr>
          <p:cNvPr id="7" name="Picture 6" descr="A graph of a bar chart&#10;&#10;Description automatically generated">
            <a:extLst>
              <a:ext uri="{FF2B5EF4-FFF2-40B4-BE49-F238E27FC236}">
                <a16:creationId xmlns:a16="http://schemas.microsoft.com/office/drawing/2014/main" id="{F4FB75C3-4CB6-9F74-B362-D9E9E95FCBB2}"/>
              </a:ext>
            </a:extLst>
          </p:cNvPr>
          <p:cNvPicPr>
            <a:picLocks noChangeAspect="1"/>
          </p:cNvPicPr>
          <p:nvPr/>
        </p:nvPicPr>
        <p:blipFill>
          <a:blip r:embed="rId3"/>
          <a:stretch>
            <a:fillRect/>
          </a:stretch>
        </p:blipFill>
        <p:spPr>
          <a:xfrm>
            <a:off x="2898140" y="1337309"/>
            <a:ext cx="5864860" cy="4952117"/>
          </a:xfrm>
          <a:prstGeom prst="rect">
            <a:avLst/>
          </a:prstGeom>
        </p:spPr>
      </p:pic>
    </p:spTree>
    <p:extLst>
      <p:ext uri="{BB962C8B-B14F-4D97-AF65-F5344CB8AC3E}">
        <p14:creationId xmlns:p14="http://schemas.microsoft.com/office/powerpoint/2010/main" val="2046922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nford presentation" id="{8F4772C2-81FE-7E43-8042-1973CB3037F7}" vid="{6666B91F-95AD-BD4B-8C5B-64B1061B72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11110</TotalTime>
  <Words>1642</Words>
  <Application>Microsoft Macintosh PowerPoint</Application>
  <PresentationFormat>Widescreen</PresentationFormat>
  <Paragraphs>310</Paragraphs>
  <Slides>15</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Figtree</vt:lpstr>
      <vt:lpstr>Helvetica</vt:lpstr>
      <vt:lpstr>Helvetica Neue</vt:lpstr>
      <vt:lpstr>Open Sans</vt:lpstr>
      <vt:lpstr>Rubik</vt:lpstr>
      <vt:lpstr>System Font Regular</vt:lpstr>
      <vt:lpstr>Times New Roman</vt:lpstr>
      <vt:lpstr>Office Theme</vt:lpstr>
      <vt:lpstr>Temperature and Cardiovascular Related ER Visits in California:  A Work in Progress</vt:lpstr>
      <vt:lpstr>The Path to Environmental Justice</vt:lpstr>
      <vt:lpstr>Warming climates affects the health and heart health of marginalized communities disproportionately</vt:lpstr>
      <vt:lpstr>Extremes in temperature exacerbate disparities</vt:lpstr>
      <vt:lpstr>Objectives &amp; Hypotheses</vt:lpstr>
      <vt:lpstr>Methods: Data Management</vt:lpstr>
      <vt:lpstr>Methods: Statistical Analyses</vt:lpstr>
      <vt:lpstr>Distribution of Cardiovascular Conditions </vt:lpstr>
      <vt:lpstr>ER Visit Rate vs Average Temp (at a zip code level)</vt:lpstr>
      <vt:lpstr>ER Visit Rates vs Gini coefficient</vt:lpstr>
      <vt:lpstr>Are ER visits associated with temperature on day of visit?</vt:lpstr>
      <vt:lpstr>Next steps</vt:lpstr>
      <vt:lpstr>Acknowledgements</vt:lpstr>
      <vt:lpstr>THANK YOU!</vt:lpstr>
      <vt:lpstr>Table 1: Cohort Description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and Cardiovascular Related Hospital Visits in California </dc:title>
  <dc:creator>Annabel Xulin Tan</dc:creator>
  <cp:lastModifiedBy>Annabel Xulin Tan</cp:lastModifiedBy>
  <cp:revision>64</cp:revision>
  <dcterms:created xsi:type="dcterms:W3CDTF">2024-01-25T21:59:26Z</dcterms:created>
  <dcterms:modified xsi:type="dcterms:W3CDTF">2024-02-08T18:23:25Z</dcterms:modified>
</cp:coreProperties>
</file>